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34"/>
  </p:notesMasterIdLst>
  <p:handoutMasterIdLst>
    <p:handoutMasterId r:id="rId35"/>
  </p:handoutMasterIdLst>
  <p:sldIdLst>
    <p:sldId id="570" r:id="rId2"/>
    <p:sldId id="606" r:id="rId3"/>
    <p:sldId id="605" r:id="rId4"/>
    <p:sldId id="674" r:id="rId5"/>
    <p:sldId id="680" r:id="rId6"/>
    <p:sldId id="531" r:id="rId7"/>
    <p:sldId id="537" r:id="rId8"/>
    <p:sldId id="542" r:id="rId9"/>
    <p:sldId id="553" r:id="rId10"/>
    <p:sldId id="608" r:id="rId11"/>
    <p:sldId id="682" r:id="rId12"/>
    <p:sldId id="614" r:id="rId13"/>
    <p:sldId id="677" r:id="rId14"/>
    <p:sldId id="681" r:id="rId15"/>
    <p:sldId id="683" r:id="rId16"/>
    <p:sldId id="690" r:id="rId17"/>
    <p:sldId id="611" r:id="rId18"/>
    <p:sldId id="686" r:id="rId19"/>
    <p:sldId id="688" r:id="rId20"/>
    <p:sldId id="691" r:id="rId21"/>
    <p:sldId id="671" r:id="rId22"/>
    <p:sldId id="685" r:id="rId23"/>
    <p:sldId id="669" r:id="rId24"/>
    <p:sldId id="670" r:id="rId25"/>
    <p:sldId id="626" r:id="rId26"/>
    <p:sldId id="672" r:id="rId27"/>
    <p:sldId id="673" r:id="rId28"/>
    <p:sldId id="640" r:id="rId29"/>
    <p:sldId id="644" r:id="rId30"/>
    <p:sldId id="653" r:id="rId31"/>
    <p:sldId id="598" r:id="rId32"/>
    <p:sldId id="652" r:id="rId33"/>
  </p:sldIdLst>
  <p:sldSz cx="9144000" cy="6858000" type="screen4x3"/>
  <p:notesSz cx="6794500" cy="9931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34" charset="-128"/>
        <a:cs typeface="ＭＳ Ｐゴシック" pitchFamily="34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34" charset="-128"/>
        <a:cs typeface="ＭＳ Ｐゴシック" pitchFamily="34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34" charset="-128"/>
        <a:cs typeface="ＭＳ Ｐゴシック" pitchFamily="34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34" charset="-128"/>
        <a:cs typeface="ＭＳ Ｐゴシック" pitchFamily="34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34" charset="-128"/>
        <a:cs typeface="ＭＳ Ｐゴシック" pitchFamily="3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34" charset="-128"/>
        <a:cs typeface="ＭＳ Ｐゴシック" pitchFamily="3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34" charset="-128"/>
        <a:cs typeface="ＭＳ Ｐゴシック" pitchFamily="3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34" charset="-128"/>
        <a:cs typeface="ＭＳ Ｐゴシック" pitchFamily="3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34" charset="-128"/>
        <a:cs typeface="ＭＳ Ｐゴシック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EAA"/>
    <a:srgbClr val="BDE3FF"/>
    <a:srgbClr val="00598A"/>
    <a:srgbClr val="FFFFFF"/>
    <a:srgbClr val="E50000"/>
    <a:srgbClr val="000000"/>
    <a:srgbClr val="53B725"/>
    <a:srgbClr val="171A48"/>
    <a:srgbClr val="171A20"/>
    <a:srgbClr val="050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0" autoAdjust="0"/>
    <p:restoredTop sz="93072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-944" y="-112"/>
      </p:cViewPr>
      <p:guideLst>
        <p:guide orient="horz" pos="3194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A2DBC-4FA1-4F33-8308-D3C2C5734B0D}" type="datetimeFigureOut">
              <a:rPr lang="sv-SE" smtClean="0"/>
              <a:pPr/>
              <a:t>8/27/12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A9A20-0B08-403B-A1C7-9180E7DA16A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3492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5CA1CF12-94F9-FC4F-90FD-F8406658273F}" type="datetime1">
              <a:rPr lang="en-US"/>
              <a:pPr>
                <a:defRPr/>
              </a:pPr>
              <a:t>8/27/12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8F17ABB-1F1C-A94E-B062-1F80C461F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77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6" charset="-128"/>
        <a:cs typeface="ヒラギノ角ゴ Pro W3" pitchFamily="-106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F4E3B-0C7D-40FB-802E-AA99D17C1649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13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18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7DCFF7-90EF-2A4A-B980-808FD3A5228F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7DCFF7-90EF-2A4A-B980-808FD3A5228F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200CAC-7E53-3446-8E7A-3BFE902FD189}" type="slidenum">
              <a:rPr lang="en-US"/>
              <a:pPr/>
              <a:t>22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D471AB-801F-C84B-95FC-A2F07A49C965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25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D88461-D7F2-6145-BB5A-76658D7384AE}" type="slidenum">
              <a:rPr kumimoji="1" lang="en-US" altLang="ja-JP" sz="1200">
                <a:latin typeface="Times" charset="0"/>
                <a:ea typeface="Osaka" charset="0"/>
                <a:cs typeface="Osaka" charset="0"/>
              </a:rPr>
              <a:pPr/>
              <a:t>27</a:t>
            </a:fld>
            <a:endParaRPr kumimoji="1" lang="en-US" altLang="ja-JP" sz="120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47787-BF77-2A43-A578-EB4B1BE8FF43}" type="slidenum">
              <a:rPr lang="sv-SE"/>
              <a:pPr/>
              <a:t>28</a:t>
            </a:fld>
            <a:endParaRPr lang="sv-SE"/>
          </a:p>
        </p:txBody>
      </p:sp>
      <p:sp>
        <p:nvSpPr>
          <p:cNvPr id="168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9E8DEC-EB70-4EB2-9AD6-9055F2661329}" type="slidenum">
              <a:rPr lang="en-US"/>
              <a:pPr/>
              <a:t>31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65700" cy="3724275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242" y="4718094"/>
            <a:ext cx="4982018" cy="4468791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93055-4DA0-A742-A047-EFD9BC0AC11D}" type="slidenum">
              <a:rPr lang="en-US"/>
              <a:pPr/>
              <a:t>5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This great acceleration really started in the 50s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09B716-2848-C049-963D-87BC12FA9987}" type="slidenum">
              <a:rPr lang="en-US">
                <a:solidFill>
                  <a:prstClr val="black"/>
                </a:solidFill>
                <a:latin typeface="Arial" pitchFamily="-111" charset="0"/>
              </a:rPr>
              <a:pPr/>
              <a:t>6</a:t>
            </a:fld>
            <a:endParaRPr lang="en-US">
              <a:solidFill>
                <a:prstClr val="black"/>
              </a:solidFill>
              <a:latin typeface="Arial" pitchFamily="-111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F17ABB-1F1C-A94E-B062-1F80C461F59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F17ABB-1F1C-A94E-B062-1F80C461F59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F17ABB-1F1C-A94E-B062-1F80C461F59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CI background-blue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745" y="54427"/>
            <a:ext cx="8049494" cy="480786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47B2D9-8D9C-A946-B347-D1E0D5F0571C}" type="datetimeFigureOut">
              <a:rPr lang="en-US" smtClean="0"/>
              <a:pPr/>
              <a:t>8/27/12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04D047-E91E-894F-899E-D752CA4A97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1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745" y="402491"/>
            <a:ext cx="8049494" cy="1015148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51187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3481"/>
            <a:ext cx="8219256" cy="129415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43392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84320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 userDrawn="1">
            <p:ph type="title"/>
          </p:nvPr>
        </p:nvSpPr>
        <p:spPr>
          <a:xfrm>
            <a:off x="447099" y="245119"/>
            <a:ext cx="8229600" cy="74257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>
                <a:solidFill>
                  <a:srgbClr val="1F497D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446E731-A7F3-E44F-8CFA-1105C11EF8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0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85" r:id="rId7"/>
    <p:sldLayoutId id="2147483723" r:id="rId8"/>
    <p:sldLayoutId id="2147483724" r:id="rId9"/>
    <p:sldLayoutId id="2147483725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ヒラギノ角ゴ Pro W3" pitchFamily="-106" charset="-128"/>
          <a:cs typeface="ヒラギノ角ゴ Pro W3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ヒラギノ角ゴ Pro W3" pitchFamily="-106" charset="-128"/>
          <a:cs typeface="ヒラギノ角ゴ Pro W3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ヒラギノ角ゴ Pro W3" pitchFamily="-106" charset="-128"/>
          <a:cs typeface="ヒラギノ角ゴ Pro W3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ヒラギノ角ゴ Pro W3" pitchFamily="-106" charset="-128"/>
          <a:cs typeface="ヒラギノ角ゴ Pro W3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ヒラギノ角ゴ Pro W3" pitchFamily="-106" charset="-128"/>
          <a:cs typeface="ヒラギノ角ゴ Pro W3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3200" kern="1200">
          <a:solidFill>
            <a:schemeClr val="tx1"/>
          </a:solidFill>
          <a:latin typeface="+mn-lt"/>
          <a:ea typeface="ヒラギノ角ゴ Pro W3" pitchFamily="-106" charset="-128"/>
          <a:cs typeface="ヒラギノ角ゴ Pro W3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buChar char="»"/>
        <a:defRPr sz="2000" kern="1200">
          <a:solidFill>
            <a:schemeClr val="tx1"/>
          </a:solidFill>
          <a:latin typeface="+mn-lt"/>
          <a:ea typeface="ヒラギノ角ゴ Pro W3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3.tiff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26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.tiff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microsoft.com/office/2007/relationships/hdphoto" Target="../media/hdphoto2.wdp"/><Relationship Id="rId5" Type="http://schemas.openxmlformats.org/officeDocument/2006/relationships/image" Target="../media/image34.tiff"/><Relationship Id="rId6" Type="http://schemas.openxmlformats.org/officeDocument/2006/relationships/image" Target="../media/image3.tiff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7.png"/><Relationship Id="rId6" Type="http://schemas.openxmlformats.org/officeDocument/2006/relationships/image" Target="../media/image3.tiff"/><Relationship Id="rId7" Type="http://schemas.openxmlformats.org/officeDocument/2006/relationships/image" Target="../media/image4.png"/><Relationship Id="rId1" Type="http://schemas.microsoft.com/office/2007/relationships/media" Target="file://localhost/Users/syvitski/Movies/MOVIES/US_NID_Dams_test.m4v" TargetMode="External"/><Relationship Id="rId2" Type="http://schemas.openxmlformats.org/officeDocument/2006/relationships/video" Target="file://localhost/Users/syvitski/Movies/MOVIES/US_NID_Dams_test.m4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3.tiff"/><Relationship Id="rId6" Type="http://schemas.openxmlformats.org/officeDocument/2006/relationships/image" Target="../media/image4.png"/><Relationship Id="rId7" Type="http://schemas.openxmlformats.org/officeDocument/2006/relationships/image" Target="../media/image3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microsoft.com/office/2007/relationships/hdphoto" Target="../media/hdphoto3.wdp"/><Relationship Id="rId8" Type="http://schemas.openxmlformats.org/officeDocument/2006/relationships/image" Target="../media/image43.jpeg"/><Relationship Id="rId9" Type="http://schemas.microsoft.com/office/2007/relationships/hdphoto" Target="../media/hdphoto4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.png"/><Relationship Id="rId7" Type="http://schemas.openxmlformats.org/officeDocument/2006/relationships/image" Target="../media/image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3.tiff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3.tiff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3.tiff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microsoft.com/office/2007/relationships/hdphoto" Target="../media/hdphoto5.wdp"/><Relationship Id="rId6" Type="http://schemas.openxmlformats.org/officeDocument/2006/relationships/image" Target="../media/image62.jpeg"/><Relationship Id="rId7" Type="http://schemas.openxmlformats.org/officeDocument/2006/relationships/image" Target="../media/image63.jpg"/><Relationship Id="rId8" Type="http://schemas.openxmlformats.org/officeDocument/2006/relationships/image" Target="../media/image64.jpeg"/><Relationship Id="rId9" Type="http://schemas.openxmlformats.org/officeDocument/2006/relationships/image" Target="../media/image3.tiff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png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microsoft.com/office/2007/relationships/hdphoto" Target="../media/hdphoto6.wdp"/><Relationship Id="rId6" Type="http://schemas.openxmlformats.org/officeDocument/2006/relationships/image" Target="../media/image3.tiff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7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3.tiff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p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820"/>
            <a:ext cx="6088219" cy="453201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8878936" cy="111643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i="1" dirty="0">
                <a:solidFill>
                  <a:srgbClr val="E50000"/>
                </a:solidFill>
              </a:rPr>
              <a:t>Observing the Anthropocene </a:t>
            </a:r>
            <a:r>
              <a:rPr lang="en-US" b="1" i="1" dirty="0" smtClean="0">
                <a:solidFill>
                  <a:srgbClr val="E50000"/>
                </a:solidFill>
              </a:rPr>
              <a:t/>
            </a:r>
            <a:br>
              <a:rPr lang="en-US" b="1" i="1" dirty="0" smtClean="0">
                <a:solidFill>
                  <a:srgbClr val="E50000"/>
                </a:solidFill>
              </a:rPr>
            </a:br>
            <a:r>
              <a:rPr lang="en-US" b="1" i="1" dirty="0">
                <a:solidFill>
                  <a:srgbClr val="E50000"/>
                </a:solidFill>
              </a:rPr>
              <a:t>	</a:t>
            </a:r>
            <a:r>
              <a:rPr lang="en-US" b="1" i="1" dirty="0" smtClean="0">
                <a:solidFill>
                  <a:srgbClr val="E50000"/>
                </a:solidFill>
              </a:rPr>
              <a:t>— </a:t>
            </a:r>
            <a:r>
              <a:rPr lang="en-US" b="1" i="1" dirty="0">
                <a:solidFill>
                  <a:srgbClr val="E50000"/>
                </a:solidFill>
              </a:rPr>
              <a:t>The Geology of Humanity</a:t>
            </a:r>
            <a:r>
              <a:rPr lang="en-US" dirty="0">
                <a:solidFill>
                  <a:srgbClr val="E50000"/>
                </a:solidFill>
              </a:rPr>
              <a:t> </a:t>
            </a:r>
            <a:endParaRPr lang="en-US" b="1" spc="50" dirty="0" smtClean="0">
              <a:ln w="11430"/>
              <a:solidFill>
                <a:srgbClr val="E5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uphemia UCAS"/>
              <a:cs typeface="Euphemia UCAS"/>
            </a:endParaRPr>
          </a:p>
        </p:txBody>
      </p:sp>
      <p:sp>
        <p:nvSpPr>
          <p:cNvPr id="5" name="Subtitle 9"/>
          <p:cNvSpPr>
            <a:spLocks noGrp="1"/>
          </p:cNvSpPr>
          <p:nvPr>
            <p:ph type="subTitle" idx="1"/>
          </p:nvPr>
        </p:nvSpPr>
        <p:spPr>
          <a:xfrm>
            <a:off x="5322522" y="1734820"/>
            <a:ext cx="3746889" cy="142161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  <a:latin typeface="Euphemia UCAS"/>
                <a:cs typeface="Euphemia UCAS"/>
              </a:rPr>
              <a:t>James PM Syvitski</a:t>
            </a:r>
            <a:endParaRPr lang="en-US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/>
              <a:latin typeface="Euphemia UCAS"/>
              <a:cs typeface="Euphemia UCAS"/>
            </a:endParaRP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uphemia UCAS"/>
                <a:cs typeface="Euphemia UCAS"/>
              </a:rPr>
              <a:t>IGBP Chair</a:t>
            </a:r>
          </a:p>
        </p:txBody>
      </p:sp>
      <p:pic>
        <p:nvPicPr>
          <p:cNvPr id="7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OSC 4 sponsor logos + ICSU_on darkback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20302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83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862" y="0"/>
            <a:ext cx="9060138" cy="6249273"/>
            <a:chOff x="629797" y="517563"/>
            <a:chExt cx="8089476" cy="5731709"/>
          </a:xfrm>
        </p:grpSpPr>
        <p:pic>
          <p:nvPicPr>
            <p:cNvPr id="2" name="Picture 1" descr="MTR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797" y="3450631"/>
              <a:ext cx="4391579" cy="2798641"/>
            </a:xfrm>
            <a:prstGeom prst="rect">
              <a:avLst/>
            </a:prstGeom>
          </p:spPr>
        </p:pic>
        <p:pic>
          <p:nvPicPr>
            <p:cNvPr id="3" name="Picture 2" descr="NT3 copy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 b="-3357"/>
            <a:stretch/>
          </p:blipFill>
          <p:spPr>
            <a:xfrm>
              <a:off x="629797" y="546867"/>
              <a:ext cx="4391579" cy="2891653"/>
            </a:xfrm>
            <a:prstGeom prst="rect">
              <a:avLst/>
            </a:prstGeom>
          </p:spPr>
        </p:pic>
        <p:pic>
          <p:nvPicPr>
            <p:cNvPr id="4" name="Picture 3" descr="T6a copy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68818" y="517563"/>
              <a:ext cx="3650455" cy="2825640"/>
            </a:xfrm>
            <a:prstGeom prst="rect">
              <a:avLst/>
            </a:prstGeom>
          </p:spPr>
        </p:pic>
        <p:pic>
          <p:nvPicPr>
            <p:cNvPr id="13" name="Picture 12" descr="T5 copy.jpg"/>
            <p:cNvPicPr>
              <a:picLocks noChangeAspect="1"/>
            </p:cNvPicPr>
            <p:nvPr/>
          </p:nvPicPr>
          <p:blipFill rotWithShape="1">
            <a:blip r:embed="rId6" cstate="screen">
              <a:lum bright="16000" contrast="1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68818" y="3441292"/>
              <a:ext cx="3650455" cy="279864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96405" y="55896"/>
            <a:ext cx="852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We Sculpture the Earth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Surface in many ways </a:t>
            </a:r>
          </a:p>
        </p:txBody>
      </p:sp>
      <p:pic>
        <p:nvPicPr>
          <p:cNvPr id="12" name="Picture 12" descr="CSDMS_high_re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85319" y="6572120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OSC 4 sponsor logos + ICSU_on darkback2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67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5155" y="178054"/>
            <a:ext cx="86848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There are 568,000 abandoned mines in the US alone.</a:t>
            </a:r>
          </a:p>
        </p:txBody>
      </p:sp>
      <p:pic>
        <p:nvPicPr>
          <p:cNvPr id="12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85319" y="6572120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OSC 4 sponsor logos + ICSU_on darkback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800px-Chuquicamata-0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69" y="831170"/>
            <a:ext cx="8340645" cy="536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7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6477" y="0"/>
            <a:ext cx="8947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We shape the Earth surface for pleasure or convenience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</p:txBody>
      </p:sp>
      <p:pic>
        <p:nvPicPr>
          <p:cNvPr id="8" name="Picture 7" descr="Dubai1 Oct 09 10.5km 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6" y="1152770"/>
            <a:ext cx="9001835" cy="39414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18676" y="2495236"/>
            <a:ext cx="2086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Palm Jumeirah </a:t>
            </a:r>
          </a:p>
          <a:p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Island 0.2 Gt 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532" y="1500302"/>
            <a:ext cx="2101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Palm Jebel Ali Island 0.4 Gt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0460" y="1387190"/>
            <a:ext cx="1653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‘The World’ 0.55 Gt 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5013" y="5279241"/>
            <a:ext cx="8819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Palm Deira island (not shown) when completed — 2.0 Gt of sand. 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5" name="Picture 14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9" name="Picture 18" descr="OSC 4 sponsor logos + ICSU_on darkback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98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K airport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7843"/>
            <a:ext cx="4731615" cy="281925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372" y="55388"/>
            <a:ext cx="4428526" cy="1711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DDD9C3"/>
                </a:solidFill>
                <a:latin typeface="Euphemia UCAS"/>
                <a:cs typeface="Euphemia UCAS"/>
              </a:rPr>
              <a:t>Hong Kong Airport has a surface area of 12.5 km</a:t>
            </a:r>
            <a:r>
              <a:rPr lang="en-US" b="1" baseline="30000" dirty="0" smtClean="0">
                <a:solidFill>
                  <a:srgbClr val="DDD9C3"/>
                </a:solidFill>
                <a:latin typeface="Euphemia UCAS"/>
                <a:cs typeface="Euphemia UCAS"/>
              </a:rPr>
              <a:t>2</a:t>
            </a:r>
            <a:r>
              <a:rPr lang="en-US" b="1" dirty="0" smtClean="0">
                <a:solidFill>
                  <a:srgbClr val="DDD9C3"/>
                </a:solidFill>
                <a:latin typeface="Euphemia UCAS"/>
                <a:cs typeface="Euphemia UCAS"/>
              </a:rPr>
              <a:t> and comprised of 0.6 </a:t>
            </a:r>
            <a:r>
              <a:rPr lang="en-US" b="1" dirty="0" err="1" smtClean="0">
                <a:solidFill>
                  <a:srgbClr val="DDD9C3"/>
                </a:solidFill>
                <a:latin typeface="Euphemia UCAS"/>
                <a:cs typeface="Euphemia UCAS"/>
              </a:rPr>
              <a:t>Gt</a:t>
            </a:r>
            <a:r>
              <a:rPr lang="en-US" b="1" dirty="0" smtClean="0">
                <a:solidFill>
                  <a:srgbClr val="DDD9C3"/>
                </a:solidFill>
                <a:latin typeface="Euphemia UCAS"/>
                <a:cs typeface="Euphemia UCAS"/>
              </a:rPr>
              <a:t> of sediment.</a:t>
            </a:r>
            <a:endParaRPr lang="en-US" b="1" dirty="0">
              <a:solidFill>
                <a:srgbClr val="DDD9C3"/>
              </a:solidFill>
              <a:latin typeface="Euphemia UCAS"/>
              <a:cs typeface="Euphemia UCA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39158" y="585293"/>
            <a:ext cx="413174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DDD9C3"/>
                </a:solidFill>
                <a:latin typeface="Euphemia UCAS"/>
                <a:cs typeface="Euphemia UCAS"/>
              </a:rPr>
              <a:t>How large is 0.6 </a:t>
            </a:r>
            <a:r>
              <a:rPr lang="en-US" b="1" dirty="0" err="1" smtClean="0">
                <a:solidFill>
                  <a:srgbClr val="DDD9C3"/>
                </a:solidFill>
                <a:latin typeface="Euphemia UCAS"/>
                <a:cs typeface="Euphemia UCAS"/>
              </a:rPr>
              <a:t>Gt</a:t>
            </a:r>
            <a:r>
              <a:rPr lang="en-US" b="1" dirty="0" smtClean="0">
                <a:solidFill>
                  <a:srgbClr val="DDD9C3"/>
                </a:solidFill>
                <a:latin typeface="Euphemia UCAS"/>
                <a:cs typeface="Euphemia UCAS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DDD9C3"/>
                </a:solidFill>
                <a:latin typeface="Euphemia UCAS"/>
                <a:cs typeface="Euphemia UCAS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DDD9C3"/>
                </a:solidFill>
                <a:latin typeface="Euphemia UCAS"/>
                <a:cs typeface="Euphemia UCAS"/>
              </a:rPr>
              <a:t>The Great Wall of China is ~6,250,000m x 7m x 5m or ~0.4 Gt of bricks &amp; stone. </a:t>
            </a:r>
            <a:endParaRPr lang="en-US" b="1" dirty="0">
              <a:solidFill>
                <a:srgbClr val="DDD9C3"/>
              </a:solidFill>
              <a:latin typeface="Euphemia UCAS"/>
              <a:cs typeface="Euphemia UCAS"/>
            </a:endParaRPr>
          </a:p>
        </p:txBody>
      </p:sp>
      <p:pic>
        <p:nvPicPr>
          <p:cNvPr id="21" name="Picture 20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23" name="Picture 22" descr="OSC 4 sponsor logos + ICSU_on darkback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great-wall-china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9897" y="3272692"/>
            <a:ext cx="4624103" cy="292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6539" y="0"/>
            <a:ext cx="8874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We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mine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8 to 9 </a:t>
            </a:r>
            <a:r>
              <a:rPr lang="en-US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Gt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/y of coal and by 2030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this is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expected to reach 13 </a:t>
            </a:r>
            <a:r>
              <a:rPr lang="en-US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Gt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/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y.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This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equals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the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total sediment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delivery by all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rivers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to the global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coastal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ocean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.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</p:txBody>
      </p:sp>
      <p:pic>
        <p:nvPicPr>
          <p:cNvPr id="12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85319" y="6572120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OSC 4 sponsor logos + ICSU_on darkback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182619562_00d6f703b6_b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55"/>
          <a:stretch/>
        </p:blipFill>
        <p:spPr>
          <a:xfrm>
            <a:off x="17899" y="1606698"/>
            <a:ext cx="9126101" cy="4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2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7217" y="178054"/>
            <a:ext cx="831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Crushed stone production in the U.S. is 1.7 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Gt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/y</a:t>
            </a:r>
          </a:p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Sand &amp; gravel mining in the U.S. is 1.3 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Gt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/y</a:t>
            </a:r>
          </a:p>
        </p:txBody>
      </p:sp>
      <p:pic>
        <p:nvPicPr>
          <p:cNvPr id="12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017453" y="6572120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OSC 4 sponsor logos + ICSU_on darkback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800px-Limestone_processing_plant,_Tennesse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955" y="1152179"/>
            <a:ext cx="6824988" cy="4347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217" y="5588084"/>
            <a:ext cx="7394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Globally aggregate production is 13 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Gt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/y</a:t>
            </a:r>
          </a:p>
        </p:txBody>
      </p:sp>
    </p:spTree>
    <p:extLst>
      <p:ext uri="{BB962C8B-B14F-4D97-AF65-F5344CB8AC3E}">
        <p14:creationId xmlns:p14="http://schemas.microsoft.com/office/powerpoint/2010/main" val="36257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2614" y="0"/>
            <a:ext cx="8449364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Global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hydraulic cement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production is 2.2 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Gt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/y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Global iron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ore production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is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2.2 </a:t>
            </a:r>
            <a:r>
              <a:rPr lang="en-US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Gt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/y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</p:txBody>
      </p:sp>
      <p:pic>
        <p:nvPicPr>
          <p:cNvPr id="12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85319" y="6572120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OSC 4 sponsor logos + ICSU_on darkback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ron-mi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5" y="1152906"/>
            <a:ext cx="4965371" cy="3513955"/>
          </a:xfrm>
          <a:prstGeom prst="rect">
            <a:avLst/>
          </a:prstGeom>
        </p:spPr>
      </p:pic>
      <p:pic>
        <p:nvPicPr>
          <p:cNvPr id="5" name="Picture 4" descr="Brazil_Iron_O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1668" y="1152906"/>
            <a:ext cx="3443654" cy="45915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448" y="4793040"/>
            <a:ext cx="4673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Euphemia UCAS"/>
                <a:cs typeface="Euphemia UCAS"/>
              </a:rPr>
              <a:t>Humans are now the largest force in the movement of sediment — greater than ice, wind and water.</a:t>
            </a:r>
            <a:endParaRPr lang="en-US" sz="2000" b="1" dirty="0">
              <a:solidFill>
                <a:srgbClr val="FFFFFF"/>
              </a:solidFill>
              <a:latin typeface="Euphemia UCAS"/>
              <a:cs typeface="Euphemia UCAS"/>
            </a:endParaRPr>
          </a:p>
        </p:txBody>
      </p:sp>
    </p:spTree>
    <p:extLst>
      <p:ext uri="{BB962C8B-B14F-4D97-AF65-F5344CB8AC3E}">
        <p14:creationId xmlns:p14="http://schemas.microsoft.com/office/powerpoint/2010/main" val="420266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8808" y="8305"/>
            <a:ext cx="8310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Climate can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sometimes amplify the human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footprint — The Great American Dust Bowl </a:t>
            </a:r>
            <a:endParaRPr lang="en-US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Picture 5" descr="dust-bowl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51" y="791629"/>
            <a:ext cx="4602786" cy="3006880"/>
          </a:xfrm>
          <a:prstGeom prst="rect">
            <a:avLst/>
          </a:prstGeom>
        </p:spPr>
      </p:pic>
      <p:pic>
        <p:nvPicPr>
          <p:cNvPr id="8" name="Picture 7" descr="dust-bowl-cause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420" y="791629"/>
            <a:ext cx="3852317" cy="2889238"/>
          </a:xfrm>
          <a:prstGeom prst="rect">
            <a:avLst/>
          </a:prstGeom>
        </p:spPr>
      </p:pic>
      <p:pic>
        <p:nvPicPr>
          <p:cNvPr id="10" name="Picture 9" descr="dus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4420" y="3762697"/>
            <a:ext cx="3852317" cy="25425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6406" y="4076311"/>
            <a:ext cx="4570431" cy="177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 proliferation of small farms 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 poor tilling practice 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 prolonged drought caused 94,000 km</a:t>
            </a:r>
            <a:r>
              <a:rPr lang="en-US" sz="2000" b="1" spc="50" baseline="30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2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 to lose 12.5 Gt of topsoil in US Great Plains 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</p:txBody>
      </p:sp>
      <p:pic>
        <p:nvPicPr>
          <p:cNvPr id="12" name="Picture 12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85319" y="6572120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3" name="Picture 12" descr="OSC 4 sponsor logos + ICSU_on darkback2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17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aised Yellow Fig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7923" y="1622776"/>
            <a:ext cx="5268457" cy="3203222"/>
          </a:xfrm>
          <a:prstGeom prst="rect">
            <a:avLst/>
          </a:prstGeom>
        </p:spPr>
      </p:pic>
      <p:pic>
        <p:nvPicPr>
          <p:cNvPr id="10" name="Picture 9" descr="channels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26"/>
            <a:ext cx="4630615" cy="48265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550332" y="2229558"/>
            <a:ext cx="1495778" cy="12135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urostile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689" y="4894383"/>
            <a:ext cx="8893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The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Yellow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River once freely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migrated across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a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700 km-wide floodplain.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Humans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fixed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the Yellow River and as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a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result a super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-elevated river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5 to 20 m above the floodplain built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of 50 </a:t>
            </a:r>
            <a:r>
              <a:rPr lang="en-US" sz="2000" dirty="0" err="1">
                <a:solidFill>
                  <a:srgbClr val="FFFFFF"/>
                </a:solidFill>
                <a:latin typeface="Euphemia UCAS"/>
                <a:cs typeface="Euphemia UCAS"/>
              </a:rPr>
              <a:t>Gt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 of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river sediment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.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										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	</a:t>
            </a:r>
            <a:r>
              <a:rPr lang="en-US" sz="1800" i="1" dirty="0" smtClean="0">
                <a:solidFill>
                  <a:srgbClr val="FFFFFF"/>
                </a:solidFill>
                <a:latin typeface="Euphemia UCAS"/>
                <a:cs typeface="Euphemia UCAS"/>
              </a:rPr>
              <a:t>Chen </a:t>
            </a:r>
            <a:r>
              <a:rPr lang="en-US" sz="1800" i="1" dirty="0">
                <a:solidFill>
                  <a:srgbClr val="FFFFFF"/>
                </a:solidFill>
                <a:latin typeface="Euphemia UCAS"/>
                <a:cs typeface="Euphemia UCAS"/>
              </a:rPr>
              <a:t>et al., 2012, </a:t>
            </a:r>
            <a:r>
              <a:rPr lang="en-US" sz="1800" i="1" dirty="0" err="1" smtClean="0">
                <a:solidFill>
                  <a:srgbClr val="FFFFFF"/>
                </a:solidFill>
                <a:latin typeface="Euphemia UCAS"/>
                <a:cs typeface="Euphemia UCAS"/>
              </a:rPr>
              <a:t>Ambio</a:t>
            </a:r>
            <a:endParaRPr lang="en-US" sz="1800" i="1" dirty="0">
              <a:solidFill>
                <a:srgbClr val="FFFFFF"/>
              </a:solidFill>
              <a:latin typeface="Euphemia UCAS"/>
              <a:cs typeface="Euphemia UCA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1770" y="21437"/>
            <a:ext cx="461107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The Yellow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delivered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an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extra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500 </a:t>
            </a:r>
            <a:r>
              <a:rPr lang="en-US" sz="2000" dirty="0" err="1">
                <a:solidFill>
                  <a:srgbClr val="FFFFFF"/>
                </a:solidFill>
                <a:latin typeface="Euphemia UCAS"/>
                <a:cs typeface="Euphemia UCAS"/>
              </a:rPr>
              <a:t>Gt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 of sediment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to the coast during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the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Anthropocene.</a:t>
            </a:r>
          </a:p>
          <a:p>
            <a:endParaRPr lang="en-US" sz="1600" dirty="0" smtClean="0">
              <a:solidFill>
                <a:srgbClr val="FFFFFF"/>
              </a:solidFill>
              <a:latin typeface="Euphemia UCAS"/>
              <a:cs typeface="Euphemia UCAS"/>
            </a:endParaRPr>
          </a:p>
          <a:p>
            <a:r>
              <a:rPr lang="en-US" sz="1600" i="1" dirty="0" smtClean="0">
                <a:solidFill>
                  <a:srgbClr val="FFFFFF"/>
                </a:solidFill>
                <a:latin typeface="Euphemia UCAS"/>
                <a:cs typeface="Euphemia UCAS"/>
              </a:rPr>
              <a:t>Syvitski </a:t>
            </a:r>
            <a:r>
              <a:rPr lang="en-US" sz="1600" i="1" dirty="0">
                <a:solidFill>
                  <a:srgbClr val="FFFFFF"/>
                </a:solidFill>
                <a:latin typeface="Euphemia UCAS"/>
                <a:cs typeface="Euphemia UCAS"/>
              </a:rPr>
              <a:t>&amp; </a:t>
            </a:r>
            <a:r>
              <a:rPr lang="en-US" sz="1600" i="1" dirty="0" err="1" smtClean="0">
                <a:solidFill>
                  <a:srgbClr val="FFFFFF"/>
                </a:solidFill>
                <a:latin typeface="Euphemia UCAS"/>
                <a:cs typeface="Euphemia UCAS"/>
              </a:rPr>
              <a:t>Kettner</a:t>
            </a:r>
            <a:r>
              <a:rPr lang="en-US" sz="1600" i="1" dirty="0" smtClean="0">
                <a:solidFill>
                  <a:srgbClr val="FFFFFF"/>
                </a:solidFill>
                <a:latin typeface="Euphemia UCAS"/>
                <a:cs typeface="Euphemia UCAS"/>
              </a:rPr>
              <a:t> 2011 Phil </a:t>
            </a:r>
            <a:r>
              <a:rPr lang="en-US" sz="1600" i="1" dirty="0">
                <a:solidFill>
                  <a:srgbClr val="FFFFFF"/>
                </a:solidFill>
                <a:latin typeface="Euphemia UCAS"/>
                <a:cs typeface="Euphemia UCAS"/>
              </a:rPr>
              <a:t>Trans Royal </a:t>
            </a:r>
            <a:r>
              <a:rPr lang="en-US" sz="1600" i="1" dirty="0" err="1" smtClean="0">
                <a:solidFill>
                  <a:srgbClr val="FFFFFF"/>
                </a:solidFill>
                <a:latin typeface="Euphemia UCAS"/>
                <a:cs typeface="Euphemia UCAS"/>
              </a:rPr>
              <a:t>Soc</a:t>
            </a:r>
            <a:endParaRPr lang="en-US" sz="1600" i="1" dirty="0"/>
          </a:p>
        </p:txBody>
      </p:sp>
      <p:pic>
        <p:nvPicPr>
          <p:cNvPr id="15" name="Picture 12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985319" y="6572120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9" name="Picture 18" descr="OSC 4 sponsor logos + ICSU_on darkback2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09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66154" cy="3382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3849" y="205370"/>
            <a:ext cx="3183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Euphemia UCAS"/>
                <a:cs typeface="Euphemia UCAS"/>
              </a:rPr>
              <a:t>5 Asian Rivers delivered an extra 2000 GT to the coastal ocean due to human activities over the last 1000 years.</a:t>
            </a:r>
          </a:p>
        </p:txBody>
      </p:sp>
      <p:pic>
        <p:nvPicPr>
          <p:cNvPr id="4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85319" y="6572120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6" name="Picture 5" descr="OSC 4 sponsor logos + ICSU_on darkback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1162"/>
            <a:ext cx="7069138" cy="28181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69137" y="3431162"/>
            <a:ext cx="1996709" cy="2462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Euphemia UCAS"/>
                <a:cs typeface="Euphemia UCAS"/>
              </a:rPr>
              <a:t>Recent dam building has </a:t>
            </a:r>
            <a:r>
              <a:rPr lang="en-US" sz="2200" dirty="0">
                <a:solidFill>
                  <a:srgbClr val="FFFFFF"/>
                </a:solidFill>
                <a:latin typeface="Euphemia UCAS"/>
                <a:cs typeface="Euphemia UCAS"/>
              </a:rPr>
              <a:t>reversed </a:t>
            </a:r>
            <a:r>
              <a:rPr lang="en-US" sz="2200" dirty="0" smtClean="0">
                <a:solidFill>
                  <a:srgbClr val="FFFFFF"/>
                </a:solidFill>
                <a:latin typeface="Euphemia UCAS"/>
                <a:cs typeface="Euphemia UCAS"/>
              </a:rPr>
              <a:t>this trend, and reduced the sediment flux to the coast</a:t>
            </a:r>
            <a:endParaRPr lang="en-US" sz="2200" dirty="0">
              <a:solidFill>
                <a:srgbClr val="FFFFFF"/>
              </a:solidFill>
              <a:latin typeface="Euphemia UCAS"/>
              <a:cs typeface="Euphemia UCAS"/>
            </a:endParaRPr>
          </a:p>
        </p:txBody>
      </p:sp>
    </p:spTree>
    <p:extLst>
      <p:ext uri="{BB962C8B-B14F-4D97-AF65-F5344CB8AC3E}">
        <p14:creationId xmlns:p14="http://schemas.microsoft.com/office/powerpoint/2010/main" val="386880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6406" y="123758"/>
            <a:ext cx="86481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Humans have: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  <a:p>
            <a:pPr lvl="1"/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Intervened against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 gravity</a:t>
            </a:r>
          </a:p>
          <a:p>
            <a:pPr lvl="1"/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Decelerated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 &amp; 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accelerated natural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processes</a:t>
            </a:r>
          </a:p>
          <a:p>
            <a:pPr lvl="1"/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Focused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energy 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  <a:p>
            <a:pPr lvl="1"/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Altered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 / 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destroyed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ecosystems</a:t>
            </a:r>
          </a:p>
          <a:p>
            <a:pPr lvl="1"/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Altered Earth’s — </a:t>
            </a:r>
          </a:p>
          <a:p>
            <a:pPr lvl="1"/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	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climatology </a:t>
            </a:r>
          </a:p>
          <a:p>
            <a:pPr lvl="1"/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	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chemistry</a:t>
            </a:r>
          </a:p>
          <a:p>
            <a:pPr lvl="1"/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	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snow cover</a:t>
            </a:r>
          </a:p>
          <a:p>
            <a:pPr lvl="1"/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	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permafrost</a:t>
            </a:r>
          </a:p>
          <a:p>
            <a:pPr lvl="1"/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	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sea 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ice 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extent</a:t>
            </a:r>
          </a:p>
          <a:p>
            <a:pPr lvl="1"/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	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glacial </a:t>
            </a: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ice</a:t>
            </a:r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 extent </a:t>
            </a:r>
          </a:p>
          <a:p>
            <a:pPr lvl="1"/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	ocean volume</a:t>
            </a:r>
          </a:p>
          <a:p>
            <a:pPr lvl="1"/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	hydrological cycle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</p:txBody>
      </p:sp>
      <p:pic>
        <p:nvPicPr>
          <p:cNvPr id="10" name="Picture 9" descr="sonicboomplane_navy.jpg"/>
          <p:cNvPicPr>
            <a:picLocks noChangeAspect="1"/>
          </p:cNvPicPr>
          <p:nvPr/>
        </p:nvPicPr>
        <p:blipFill>
          <a:blip r:embed="rId3" cstate="print">
            <a:lum bright="-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7094" y="2286002"/>
            <a:ext cx="4108134" cy="3100736"/>
          </a:xfrm>
          <a:prstGeom prst="rect">
            <a:avLst/>
          </a:prstGeom>
        </p:spPr>
      </p:pic>
      <p:pic>
        <p:nvPicPr>
          <p:cNvPr id="11" name="Picture 10" descr="OSC 4 sponsor logos + ICSU_on darkback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42858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0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8"/>
          <p:cNvSpPr>
            <a:spLocks noChangeArrowheads="1"/>
          </p:cNvSpPr>
          <p:nvPr/>
        </p:nvSpPr>
        <p:spPr bwMode="auto">
          <a:xfrm>
            <a:off x="5718175" y="0"/>
            <a:ext cx="34258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Euphemia UCAS" charset="0"/>
              </a:rPr>
              <a:t>On average we have built one large dam every day for the last 130 years</a:t>
            </a:r>
            <a:endParaRPr lang="en-US" dirty="0">
              <a:solidFill>
                <a:srgbClr val="FFFFFF"/>
              </a:solidFill>
              <a:latin typeface="Euphemia UCAS" charset="0"/>
            </a:endParaRPr>
          </a:p>
        </p:txBody>
      </p:sp>
      <p:pic>
        <p:nvPicPr>
          <p:cNvPr id="27651" name="US_NID_Dams_test.m4v" descr="/Users/overeem/Desktop/CSDMS_Animations/2_9 US_NID_Dam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508" r="2055" b="13704"/>
          <a:stretch>
            <a:fillRect/>
          </a:stretch>
        </p:blipFill>
        <p:spPr bwMode="auto">
          <a:xfrm>
            <a:off x="0" y="0"/>
            <a:ext cx="5618441" cy="393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OSC 4 sponsor logos + ICSU_on darkback2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58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65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8"/>
          <p:cNvSpPr>
            <a:spLocks noChangeArrowheads="1"/>
          </p:cNvSpPr>
          <p:nvPr/>
        </p:nvSpPr>
        <p:spPr bwMode="auto">
          <a:xfrm>
            <a:off x="5718175" y="0"/>
            <a:ext cx="34258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Euphemia UCAS" charset="0"/>
              </a:rPr>
              <a:t>On average we have built one large dam every day for the last 130 years</a:t>
            </a:r>
            <a:endParaRPr lang="en-US" dirty="0">
              <a:solidFill>
                <a:srgbClr val="FFFFFF"/>
              </a:solidFill>
              <a:latin typeface="Euphemia UCAS" charset="0"/>
            </a:endParaRPr>
          </a:p>
        </p:txBody>
      </p:sp>
      <p:pic>
        <p:nvPicPr>
          <p:cNvPr id="9" name="Picture 8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OSC 4 sponsor logos + ICSU_on darkback2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ams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6728" b="16483"/>
          <a:stretch/>
        </p:blipFill>
        <p:spPr>
          <a:xfrm>
            <a:off x="0" y="3066678"/>
            <a:ext cx="8773318" cy="329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2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nsflogo.gif"/>
          <p:cNvPicPr>
            <a:picLocks noChangeAspect="1"/>
          </p:cNvPicPr>
          <p:nvPr/>
        </p:nvPicPr>
        <p:blipFill>
          <a:blip r:embed="rId3" cstate="screen">
            <a:lum bright="-20000" contras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6248400"/>
            <a:ext cx="5683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2226" name="Rectangle 18"/>
          <p:cNvSpPr>
            <a:spLocks noChangeArrowheads="1"/>
          </p:cNvSpPr>
          <p:nvPr/>
        </p:nvSpPr>
        <p:spPr bwMode="auto">
          <a:xfrm>
            <a:off x="146358" y="4566746"/>
            <a:ext cx="261868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Reservoirs</a:t>
            </a:r>
            <a:r>
              <a:rPr lang="en-US" sz="2000" b="1" dirty="0" smtClean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cause more than 2.3 </a:t>
            </a:r>
            <a:r>
              <a:rPr lang="en-US" sz="2000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Gt/y</a:t>
            </a:r>
            <a:r>
              <a:rPr lang="en-US" sz="2000" dirty="0" smtClean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 less </a:t>
            </a:r>
            <a:r>
              <a:rPr lang="en-US" sz="2000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sediment</a:t>
            </a:r>
            <a:r>
              <a:rPr lang="en-US" sz="2000" dirty="0" smtClean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 to reach </a:t>
            </a:r>
            <a:r>
              <a:rPr lang="en-US" sz="2000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the coast worldwide</a:t>
            </a:r>
          </a:p>
        </p:txBody>
      </p:sp>
      <p:pic>
        <p:nvPicPr>
          <p:cNvPr id="11" name="Picture 12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439" y="6354763"/>
            <a:ext cx="2082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US NID 200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6313661" cy="42024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360228" y="2279755"/>
            <a:ext cx="1017533" cy="1396251"/>
          </a:xfrm>
          <a:prstGeom prst="rect">
            <a:avLst/>
          </a:prstGeom>
          <a:noFill/>
          <a:ln w="28575" cap="flat" cmpd="sng" algn="ctr">
            <a:solidFill>
              <a:srgbClr val="BBE0E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urostile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8" name="Picture 5" descr="SWReservoirs.2002015.1710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008" y="-14200"/>
            <a:ext cx="6423993" cy="687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3241910" y="3770667"/>
            <a:ext cx="1514469" cy="161712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urostile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526" y="3125559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2003</a:t>
            </a:r>
            <a:endParaRPr lang="en-US" sz="1600" dirty="0"/>
          </a:p>
        </p:txBody>
      </p:sp>
      <p:pic>
        <p:nvPicPr>
          <p:cNvPr id="9" name="Picture 5" descr="SWReservoirs.2002015.1710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6159826" cy="6858001"/>
          </a:xfrm>
          <a:prstGeom prst="rect">
            <a:avLst/>
          </a:prstGeom>
          <a:noFill/>
          <a:ln w="57150" cmpd="sng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152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2011Thailand1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149" y="1304715"/>
            <a:ext cx="2968752" cy="505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 descr="DamCo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22388"/>
            <a:ext cx="60245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98438" y="2903300"/>
            <a:ext cx="754062" cy="1004121"/>
          </a:xfrm>
          <a:prstGeom prst="rect">
            <a:avLst/>
          </a:prstGeom>
          <a:solidFill>
            <a:srgbClr val="D3F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900" b="1" dirty="0">
                <a:solidFill>
                  <a:schemeClr val="tx2"/>
                </a:solidFill>
                <a:latin typeface="Euphemia UCAS" charset="0"/>
              </a:rPr>
              <a:t>  2</a:t>
            </a:r>
          </a:p>
          <a:p>
            <a:pPr>
              <a:lnSpc>
                <a:spcPct val="110000"/>
              </a:lnSpc>
              <a:defRPr/>
            </a:pPr>
            <a:r>
              <a:rPr lang="en-US" sz="900" b="1" dirty="0">
                <a:solidFill>
                  <a:schemeClr val="tx2"/>
                </a:solidFill>
                <a:latin typeface="Euphemia UCAS" charset="0"/>
              </a:rPr>
              <a:t> 10</a:t>
            </a:r>
          </a:p>
          <a:p>
            <a:pPr>
              <a:lnSpc>
                <a:spcPct val="110000"/>
              </a:lnSpc>
              <a:defRPr/>
            </a:pPr>
            <a:r>
              <a:rPr lang="en-US" sz="900" b="1" dirty="0">
                <a:solidFill>
                  <a:schemeClr val="tx2"/>
                </a:solidFill>
                <a:latin typeface="Euphemia UCAS" charset="0"/>
              </a:rPr>
              <a:t> 25</a:t>
            </a:r>
          </a:p>
          <a:p>
            <a:pPr>
              <a:lnSpc>
                <a:spcPct val="110000"/>
              </a:lnSpc>
              <a:defRPr/>
            </a:pPr>
            <a:r>
              <a:rPr lang="en-US" sz="900" b="1" dirty="0">
                <a:solidFill>
                  <a:schemeClr val="tx2"/>
                </a:solidFill>
                <a:latin typeface="Euphemia UCAS" charset="0"/>
              </a:rPr>
              <a:t> 50</a:t>
            </a:r>
          </a:p>
          <a:p>
            <a:pPr>
              <a:lnSpc>
                <a:spcPct val="110000"/>
              </a:lnSpc>
              <a:defRPr/>
            </a:pPr>
            <a:r>
              <a:rPr lang="en-US" sz="900" b="1" dirty="0">
                <a:solidFill>
                  <a:schemeClr val="tx2"/>
                </a:solidFill>
                <a:latin typeface="Euphemia UCAS" charset="0"/>
              </a:rPr>
              <a:t>100</a:t>
            </a:r>
          </a:p>
          <a:p>
            <a:pPr>
              <a:lnSpc>
                <a:spcPct val="110000"/>
              </a:lnSpc>
              <a:defRPr/>
            </a:pPr>
            <a:r>
              <a:rPr lang="en-US" sz="900" b="1" dirty="0" smtClean="0">
                <a:solidFill>
                  <a:schemeClr val="tx2"/>
                </a:solidFill>
                <a:latin typeface="Euphemia UCAS" charset="0"/>
              </a:rPr>
              <a:t>&gt; 100%</a:t>
            </a:r>
            <a:endParaRPr lang="en-US" sz="1800" dirty="0">
              <a:solidFill>
                <a:schemeClr val="tx2"/>
              </a:solidFill>
              <a:latin typeface="Euphemia UCAS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88913" y="2587996"/>
            <a:ext cx="1266825" cy="396875"/>
          </a:xfrm>
          <a:prstGeom prst="rect">
            <a:avLst/>
          </a:prstGeom>
          <a:solidFill>
            <a:srgbClr val="D3F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2"/>
                </a:solidFill>
                <a:latin typeface="Euphemia UCAS" charset="0"/>
              </a:rPr>
              <a:t>Stored Runoff</a:t>
            </a:r>
          </a:p>
          <a:p>
            <a:pPr>
              <a:defRPr/>
            </a:pPr>
            <a:r>
              <a:rPr lang="en-US" sz="900" b="1" dirty="0">
                <a:solidFill>
                  <a:schemeClr val="tx2"/>
                </a:solidFill>
                <a:latin typeface="Euphemia UCAS" charset="0"/>
              </a:rPr>
              <a:t>&lt; 2%</a:t>
            </a:r>
            <a:r>
              <a:rPr lang="en-US" sz="1000" b="1" dirty="0">
                <a:solidFill>
                  <a:schemeClr val="tx2"/>
                </a:solidFill>
                <a:latin typeface="Euphemia UCAS" charset="0"/>
              </a:rPr>
              <a:t> </a:t>
            </a:r>
            <a:r>
              <a:rPr lang="en-US" sz="800" b="1" dirty="0">
                <a:solidFill>
                  <a:schemeClr val="tx2"/>
                </a:solidFill>
                <a:latin typeface="Euphemia UCAS" charset="0"/>
              </a:rPr>
              <a:t>annual flow</a:t>
            </a:r>
            <a:endParaRPr lang="en-US" dirty="0">
              <a:solidFill>
                <a:schemeClr val="tx2"/>
              </a:solidFill>
              <a:latin typeface="Euphemia UCAS" charset="0"/>
            </a:endParaRP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V="1">
            <a:off x="2532063" y="2619375"/>
            <a:ext cx="1208087" cy="249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64524" name="Picture 12" descr="Box 3-1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59263"/>
            <a:ext cx="3201988" cy="2011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sp>
        <p:nvSpPr>
          <p:cNvPr id="20487" name="Rectangle 18"/>
          <p:cNvSpPr>
            <a:spLocks noChangeArrowheads="1"/>
          </p:cNvSpPr>
          <p:nvPr/>
        </p:nvSpPr>
        <p:spPr bwMode="auto">
          <a:xfrm>
            <a:off x="7004050" y="524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  <a:latin typeface="Euphemia UCAS" charset="0"/>
            </a:endParaRPr>
          </a:p>
        </p:txBody>
      </p:sp>
      <p:sp>
        <p:nvSpPr>
          <p:cNvPr id="20488" name="Text Box 19"/>
          <p:cNvSpPr txBox="1">
            <a:spLocks noChangeArrowheads="1"/>
          </p:cNvSpPr>
          <p:nvPr/>
        </p:nvSpPr>
        <p:spPr bwMode="auto">
          <a:xfrm>
            <a:off x="108860" y="22515"/>
            <a:ext cx="886381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  <a:latin typeface="Euphemia UCAS" charset="0"/>
              </a:rPr>
              <a:t>In the Anthropocene we have distorted a river’s natural flow with delays, diversions, storage — providing for unusual hydrographs and floods</a:t>
            </a:r>
            <a:endParaRPr lang="en-US" b="1" dirty="0">
              <a:solidFill>
                <a:schemeClr val="bg1"/>
              </a:solidFill>
              <a:latin typeface="Euphemia UCAS" charset="0"/>
            </a:endParaRPr>
          </a:p>
        </p:txBody>
      </p:sp>
      <p:pic>
        <p:nvPicPr>
          <p:cNvPr id="15" name="Picture 14" descr="OSC 4 sponsor logos + ICSU_on darkback2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SDMS_high_re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6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689474" cy="4474308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77" name="TextBox 6"/>
          <p:cNvSpPr txBox="1">
            <a:spLocks noChangeArrowheads="1"/>
          </p:cNvSpPr>
          <p:nvPr/>
        </p:nvSpPr>
        <p:spPr bwMode="auto">
          <a:xfrm>
            <a:off x="4689474" y="0"/>
            <a:ext cx="445452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  <a:latin typeface="Euphemia UCAS" charset="0"/>
                <a:cs typeface="Euphemia UCAS" charset="0"/>
              </a:rPr>
              <a:t>Our coastal zones receive much less water than during the Holocene.</a:t>
            </a:r>
            <a:endParaRPr lang="en-US" b="1" dirty="0">
              <a:solidFill>
                <a:schemeClr val="bg1"/>
              </a:solidFill>
              <a:latin typeface="Euphemia UCAS" charset="0"/>
              <a:cs typeface="Euphemia UCAS" charset="0"/>
            </a:endParaRPr>
          </a:p>
        </p:txBody>
      </p:sp>
      <p:grpSp>
        <p:nvGrpSpPr>
          <p:cNvPr id="24580" name="Group 126"/>
          <p:cNvGrpSpPr>
            <a:grpSpLocks/>
          </p:cNvGrpSpPr>
          <p:nvPr/>
        </p:nvGrpSpPr>
        <p:grpSpPr bwMode="auto">
          <a:xfrm>
            <a:off x="0" y="241300"/>
            <a:ext cx="4614860" cy="4164456"/>
            <a:chOff x="516133" y="2666240"/>
            <a:chExt cx="4614095" cy="4165016"/>
          </a:xfrm>
        </p:grpSpPr>
        <p:cxnSp>
          <p:nvCxnSpPr>
            <p:cNvPr id="21" name="Straight Connector 20"/>
            <p:cNvCxnSpPr>
              <a:stCxn id="24601" idx="2"/>
              <a:endCxn id="24602" idx="0"/>
            </p:cNvCxnSpPr>
            <p:nvPr/>
          </p:nvCxnSpPr>
          <p:spPr>
            <a:xfrm>
              <a:off x="4392163" y="4803303"/>
              <a:ext cx="222213" cy="768454"/>
            </a:xfrm>
            <a:prstGeom prst="line">
              <a:avLst/>
            </a:prstGeom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4603" idx="2"/>
              <a:endCxn id="24607" idx="0"/>
            </p:cNvCxnSpPr>
            <p:nvPr/>
          </p:nvCxnSpPr>
          <p:spPr>
            <a:xfrm>
              <a:off x="2187493" y="5230398"/>
              <a:ext cx="1341214" cy="674779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4603" idx="2"/>
              <a:endCxn id="24606" idx="0"/>
            </p:cNvCxnSpPr>
            <p:nvPr/>
          </p:nvCxnSpPr>
          <p:spPr>
            <a:xfrm flipH="1">
              <a:off x="2084322" y="5230398"/>
              <a:ext cx="103171" cy="703358"/>
            </a:xfrm>
            <a:prstGeom prst="line">
              <a:avLst/>
            </a:prstGeom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4603" idx="1"/>
            </p:cNvCxnSpPr>
            <p:nvPr/>
          </p:nvCxnSpPr>
          <p:spPr>
            <a:xfrm flipH="1" flipV="1">
              <a:off x="914530" y="4890627"/>
              <a:ext cx="534898" cy="123842"/>
            </a:xfrm>
            <a:prstGeom prst="line">
              <a:avLst/>
            </a:pr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4597" idx="2"/>
              <a:endCxn id="24603" idx="0"/>
            </p:cNvCxnSpPr>
            <p:nvPr/>
          </p:nvCxnSpPr>
          <p:spPr>
            <a:xfrm flipH="1">
              <a:off x="2187493" y="4207910"/>
              <a:ext cx="466647" cy="59063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4597" idx="0"/>
              <a:endCxn id="24599" idx="2"/>
            </p:cNvCxnSpPr>
            <p:nvPr/>
          </p:nvCxnSpPr>
          <p:spPr>
            <a:xfrm flipV="1">
              <a:off x="2654140" y="3274334"/>
              <a:ext cx="1022180" cy="677955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4596" idx="3"/>
              <a:endCxn id="24597" idx="1"/>
            </p:cNvCxnSpPr>
            <p:nvPr/>
          </p:nvCxnSpPr>
          <p:spPr>
            <a:xfrm>
              <a:off x="1230389" y="3677613"/>
              <a:ext cx="809490" cy="403279"/>
            </a:xfrm>
            <a:prstGeom prst="line">
              <a:avLst/>
            </a:prstGeom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4597" idx="0"/>
              <a:endCxn id="24598" idx="2"/>
            </p:cNvCxnSpPr>
            <p:nvPr/>
          </p:nvCxnSpPr>
          <p:spPr>
            <a:xfrm flipH="1" flipV="1">
              <a:off x="2344629" y="3266396"/>
              <a:ext cx="309511" cy="685893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4605" idx="2"/>
              <a:endCxn id="24604" idx="0"/>
            </p:cNvCxnSpPr>
            <p:nvPr/>
          </p:nvCxnSpPr>
          <p:spPr>
            <a:xfrm>
              <a:off x="911355" y="5728940"/>
              <a:ext cx="60315" cy="682717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24596" idx="0"/>
            </p:cNvCxnSpPr>
            <p:nvPr/>
          </p:nvCxnSpPr>
          <p:spPr>
            <a:xfrm>
              <a:off x="890721" y="2666240"/>
              <a:ext cx="19047" cy="800208"/>
            </a:xfrm>
            <a:prstGeom prst="line">
              <a:avLst/>
            </a:prstGeom>
            <a:ln w="762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596" name="TextBox 30"/>
            <p:cNvSpPr txBox="1">
              <a:spLocks noChangeArrowheads="1"/>
            </p:cNvSpPr>
            <p:nvPr/>
          </p:nvSpPr>
          <p:spPr bwMode="auto">
            <a:xfrm>
              <a:off x="588131" y="3466060"/>
              <a:ext cx="642037" cy="422194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Indus at </a:t>
              </a:r>
            </a:p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Guddu</a:t>
              </a:r>
            </a:p>
          </p:txBody>
        </p:sp>
        <p:sp>
          <p:nvSpPr>
            <p:cNvPr id="24597" name="TextBox 31"/>
            <p:cNvSpPr txBox="1">
              <a:spLocks noChangeArrowheads="1"/>
            </p:cNvSpPr>
            <p:nvPr/>
          </p:nvSpPr>
          <p:spPr bwMode="auto">
            <a:xfrm>
              <a:off x="2040580" y="3952290"/>
              <a:ext cx="1228580" cy="256332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Canal Diversions</a:t>
              </a:r>
            </a:p>
          </p:txBody>
        </p:sp>
        <p:sp>
          <p:nvSpPr>
            <p:cNvPr id="24598" name="TextBox 32"/>
            <p:cNvSpPr txBox="1">
              <a:spLocks noChangeArrowheads="1"/>
            </p:cNvSpPr>
            <p:nvPr/>
          </p:nvSpPr>
          <p:spPr bwMode="auto">
            <a:xfrm>
              <a:off x="1895262" y="3009643"/>
              <a:ext cx="899974" cy="256332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Evaporation</a:t>
              </a:r>
            </a:p>
          </p:txBody>
        </p:sp>
        <p:sp>
          <p:nvSpPr>
            <p:cNvPr id="24599" name="TextBox 33"/>
            <p:cNvSpPr txBox="1">
              <a:spLocks noChangeArrowheads="1"/>
            </p:cNvSpPr>
            <p:nvPr/>
          </p:nvSpPr>
          <p:spPr bwMode="auto">
            <a:xfrm>
              <a:off x="3138051" y="3017884"/>
              <a:ext cx="1076903" cy="256332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Domestic Use</a:t>
              </a:r>
            </a:p>
          </p:txBody>
        </p:sp>
        <p:sp>
          <p:nvSpPr>
            <p:cNvPr id="24600" name="TextBox 34"/>
            <p:cNvSpPr txBox="1">
              <a:spLocks noChangeArrowheads="1"/>
            </p:cNvSpPr>
            <p:nvPr/>
          </p:nvSpPr>
          <p:spPr bwMode="auto">
            <a:xfrm>
              <a:off x="3602486" y="3707840"/>
              <a:ext cx="956221" cy="256332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Evaporation</a:t>
              </a:r>
            </a:p>
          </p:txBody>
        </p:sp>
        <p:sp>
          <p:nvSpPr>
            <p:cNvPr id="24601" name="TextBox 35"/>
            <p:cNvSpPr txBox="1">
              <a:spLocks noChangeArrowheads="1"/>
            </p:cNvSpPr>
            <p:nvPr/>
          </p:nvSpPr>
          <p:spPr bwMode="auto">
            <a:xfrm>
              <a:off x="3653322" y="4542197"/>
              <a:ext cx="1476906" cy="261610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Diversion to Fields</a:t>
              </a:r>
            </a:p>
          </p:txBody>
        </p:sp>
        <p:sp>
          <p:nvSpPr>
            <p:cNvPr id="24602" name="TextBox 36"/>
            <p:cNvSpPr txBox="1">
              <a:spLocks noChangeArrowheads="1"/>
            </p:cNvSpPr>
            <p:nvPr/>
          </p:nvSpPr>
          <p:spPr bwMode="auto">
            <a:xfrm>
              <a:off x="4156037" y="5572148"/>
              <a:ext cx="915320" cy="261610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Crop Use</a:t>
              </a:r>
            </a:p>
          </p:txBody>
        </p:sp>
        <p:sp>
          <p:nvSpPr>
            <p:cNvPr id="24603" name="TextBox 37"/>
            <p:cNvSpPr txBox="1">
              <a:spLocks noChangeArrowheads="1"/>
            </p:cNvSpPr>
            <p:nvPr/>
          </p:nvSpPr>
          <p:spPr bwMode="auto">
            <a:xfrm>
              <a:off x="1449850" y="4799023"/>
              <a:ext cx="1474296" cy="430887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Groundwater Recharge  Discharge </a:t>
              </a:r>
            </a:p>
          </p:txBody>
        </p:sp>
        <p:sp>
          <p:nvSpPr>
            <p:cNvPr id="24604" name="TextBox 38"/>
            <p:cNvSpPr txBox="1">
              <a:spLocks noChangeArrowheads="1"/>
            </p:cNvSpPr>
            <p:nvPr/>
          </p:nvSpPr>
          <p:spPr bwMode="auto">
            <a:xfrm>
              <a:off x="749312" y="6410948"/>
              <a:ext cx="445995" cy="256332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SEA</a:t>
              </a:r>
            </a:p>
          </p:txBody>
        </p:sp>
        <p:sp>
          <p:nvSpPr>
            <p:cNvPr id="24605" name="TextBox 39"/>
            <p:cNvSpPr txBox="1">
              <a:spLocks noChangeArrowheads="1"/>
            </p:cNvSpPr>
            <p:nvPr/>
          </p:nvSpPr>
          <p:spPr bwMode="auto">
            <a:xfrm>
              <a:off x="516133" y="5306657"/>
              <a:ext cx="790234" cy="422194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River Losses</a:t>
              </a:r>
            </a:p>
          </p:txBody>
        </p:sp>
        <p:sp>
          <p:nvSpPr>
            <p:cNvPr id="24606" name="TextBox 40"/>
            <p:cNvSpPr txBox="1">
              <a:spLocks noChangeArrowheads="1"/>
            </p:cNvSpPr>
            <p:nvPr/>
          </p:nvSpPr>
          <p:spPr bwMode="auto">
            <a:xfrm>
              <a:off x="1479390" y="5934107"/>
              <a:ext cx="1211341" cy="256332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Soil Evaporation</a:t>
              </a:r>
            </a:p>
          </p:txBody>
        </p:sp>
        <p:sp>
          <p:nvSpPr>
            <p:cNvPr id="24607" name="TextBox 41"/>
            <p:cNvSpPr txBox="1">
              <a:spLocks noChangeArrowheads="1"/>
            </p:cNvSpPr>
            <p:nvPr/>
          </p:nvSpPr>
          <p:spPr bwMode="auto">
            <a:xfrm>
              <a:off x="2869169" y="5905536"/>
              <a:ext cx="1319116" cy="261610"/>
            </a:xfrm>
            <a:prstGeom prst="rect">
              <a:avLst/>
            </a:prstGeom>
            <a:solidFill>
              <a:srgbClr val="FFDBEC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100">
                  <a:latin typeface="Cochin" charset="0"/>
                  <a:cs typeface="Cochin" charset="0"/>
                </a:rPr>
                <a:t>Evapotranspiration</a:t>
              </a:r>
            </a:p>
          </p:txBody>
        </p:sp>
        <p:sp>
          <p:nvSpPr>
            <p:cNvPr id="24608" name="TextBox 17"/>
            <p:cNvSpPr txBox="1">
              <a:spLocks noChangeArrowheads="1"/>
            </p:cNvSpPr>
            <p:nvPr/>
          </p:nvSpPr>
          <p:spPr bwMode="auto">
            <a:xfrm>
              <a:off x="1284535" y="6307965"/>
              <a:ext cx="3842151" cy="523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Cochin" charset="0"/>
                  <a:cs typeface="Cochin" charset="0"/>
                </a:rPr>
                <a:t>Water Balance (km</a:t>
              </a:r>
              <a:r>
                <a:rPr lang="en-US" sz="1400" b="1" baseline="30000" dirty="0">
                  <a:solidFill>
                    <a:srgbClr val="000000"/>
                  </a:solidFill>
                  <a:latin typeface="Cochin" charset="0"/>
                  <a:cs typeface="Cochin" charset="0"/>
                </a:rPr>
                <a:t>3</a:t>
              </a:r>
              <a:r>
                <a:rPr lang="en-US" sz="1400" b="1" dirty="0">
                  <a:solidFill>
                    <a:srgbClr val="000000"/>
                  </a:solidFill>
                  <a:latin typeface="Cochin" charset="0"/>
                  <a:cs typeface="Cochin" charset="0"/>
                </a:rPr>
                <a:t>) for the Sindh Province: </a:t>
              </a:r>
            </a:p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Cochin" charset="0"/>
                  <a:cs typeface="Cochin" charset="0"/>
                </a:rPr>
                <a:t>after Azad 2003, FAO</a:t>
              </a:r>
            </a:p>
          </p:txBody>
        </p:sp>
        <p:grpSp>
          <p:nvGrpSpPr>
            <p:cNvPr id="24609" name="Group 20"/>
            <p:cNvGrpSpPr>
              <a:grpSpLocks/>
            </p:cNvGrpSpPr>
            <p:nvPr/>
          </p:nvGrpSpPr>
          <p:grpSpPr bwMode="auto">
            <a:xfrm>
              <a:off x="714047" y="2971163"/>
              <a:ext cx="369632" cy="395576"/>
              <a:chOff x="712915" y="4356880"/>
              <a:chExt cx="486200" cy="447493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746965" y="4356787"/>
                <a:ext cx="453049" cy="447226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61" name="TextBox 18"/>
              <p:cNvSpPr txBox="1">
                <a:spLocks noChangeArrowheads="1"/>
              </p:cNvSpPr>
              <p:nvPr/>
            </p:nvSpPr>
            <p:spPr bwMode="auto">
              <a:xfrm>
                <a:off x="712915" y="4401286"/>
                <a:ext cx="404656" cy="26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 dirty="0">
                    <a:latin typeface="Cochin" charset="0"/>
                    <a:cs typeface="Cochin" charset="0"/>
                  </a:rPr>
                  <a:t>108</a:t>
                </a:r>
              </a:p>
            </p:txBody>
          </p:sp>
        </p:grpSp>
        <p:grpSp>
          <p:nvGrpSpPr>
            <p:cNvPr id="24610" name="Group 36"/>
            <p:cNvGrpSpPr>
              <a:grpSpLocks/>
            </p:cNvGrpSpPr>
            <p:nvPr/>
          </p:nvGrpSpPr>
          <p:grpSpPr bwMode="auto">
            <a:xfrm>
              <a:off x="788212" y="5809286"/>
              <a:ext cx="343681" cy="391061"/>
              <a:chOff x="745996" y="4356880"/>
              <a:chExt cx="452468" cy="447493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745126" y="4357599"/>
                <a:ext cx="453454" cy="446940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59" name="TextBox 38"/>
              <p:cNvSpPr txBox="1">
                <a:spLocks noChangeArrowheads="1"/>
              </p:cNvSpPr>
              <p:nvPr/>
            </p:nvSpPr>
            <p:spPr bwMode="auto">
              <a:xfrm>
                <a:off x="766201" y="4401286"/>
                <a:ext cx="338577" cy="26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45</a:t>
                </a:r>
              </a:p>
            </p:txBody>
          </p:sp>
        </p:grpSp>
        <p:grpSp>
          <p:nvGrpSpPr>
            <p:cNvPr id="24611" name="Group 42"/>
            <p:cNvGrpSpPr>
              <a:grpSpLocks/>
            </p:cNvGrpSpPr>
            <p:nvPr/>
          </p:nvGrpSpPr>
          <p:grpSpPr bwMode="auto">
            <a:xfrm>
              <a:off x="4278441" y="4923771"/>
              <a:ext cx="327022" cy="356109"/>
              <a:chOff x="745996" y="4356880"/>
              <a:chExt cx="452468" cy="447493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745223" y="4357130"/>
                <a:ext cx="452397" cy="446914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57" name="TextBox 44"/>
              <p:cNvSpPr txBox="1">
                <a:spLocks noChangeArrowheads="1"/>
              </p:cNvSpPr>
              <p:nvPr/>
            </p:nvSpPr>
            <p:spPr bwMode="auto">
              <a:xfrm>
                <a:off x="766201" y="4401286"/>
                <a:ext cx="338577" cy="26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17</a:t>
                </a:r>
              </a:p>
            </p:txBody>
          </p:sp>
        </p:grpSp>
        <p:grpSp>
          <p:nvGrpSpPr>
            <p:cNvPr id="24612" name="Group 45"/>
            <p:cNvGrpSpPr>
              <a:grpSpLocks/>
            </p:cNvGrpSpPr>
            <p:nvPr/>
          </p:nvGrpSpPr>
          <p:grpSpPr bwMode="auto">
            <a:xfrm>
              <a:off x="1999891" y="5433520"/>
              <a:ext cx="273205" cy="315597"/>
              <a:chOff x="745996" y="4356880"/>
              <a:chExt cx="452468" cy="447493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746506" y="4357029"/>
                <a:ext cx="452137" cy="448002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55" name="TextBox 47"/>
              <p:cNvSpPr txBox="1">
                <a:spLocks noChangeArrowheads="1"/>
              </p:cNvSpPr>
              <p:nvPr/>
            </p:nvSpPr>
            <p:spPr bwMode="auto">
              <a:xfrm>
                <a:off x="766201" y="4401286"/>
                <a:ext cx="331113" cy="26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11</a:t>
                </a:r>
              </a:p>
            </p:txBody>
          </p:sp>
        </p:grpSp>
        <p:grpSp>
          <p:nvGrpSpPr>
            <p:cNvPr id="24613" name="Group 51"/>
            <p:cNvGrpSpPr>
              <a:grpSpLocks/>
            </p:cNvGrpSpPr>
            <p:nvPr/>
          </p:nvGrpSpPr>
          <p:grpSpPr bwMode="auto">
            <a:xfrm>
              <a:off x="2292030" y="4276699"/>
              <a:ext cx="320638" cy="333440"/>
              <a:chOff x="745996" y="4356880"/>
              <a:chExt cx="452468" cy="447493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746306" y="4356186"/>
                <a:ext cx="452445" cy="447466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53" name="TextBox 53"/>
              <p:cNvSpPr txBox="1">
                <a:spLocks noChangeArrowheads="1"/>
              </p:cNvSpPr>
              <p:nvPr/>
            </p:nvSpPr>
            <p:spPr bwMode="auto">
              <a:xfrm>
                <a:off x="766201" y="4401286"/>
                <a:ext cx="351402" cy="26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22</a:t>
                </a:r>
              </a:p>
            </p:txBody>
          </p:sp>
        </p:grpSp>
        <p:grpSp>
          <p:nvGrpSpPr>
            <p:cNvPr id="24614" name="Group 54"/>
            <p:cNvGrpSpPr>
              <a:grpSpLocks/>
            </p:cNvGrpSpPr>
            <p:nvPr/>
          </p:nvGrpSpPr>
          <p:grpSpPr bwMode="auto">
            <a:xfrm>
              <a:off x="1212246" y="5369182"/>
              <a:ext cx="321420" cy="354535"/>
              <a:chOff x="745996" y="4356880"/>
              <a:chExt cx="452468" cy="447493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746959" y="4356057"/>
                <a:ext cx="451345" cy="448898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51" name="TextBox 56"/>
              <p:cNvSpPr txBox="1">
                <a:spLocks noChangeArrowheads="1"/>
              </p:cNvSpPr>
              <p:nvPr/>
            </p:nvSpPr>
            <p:spPr bwMode="auto">
              <a:xfrm>
                <a:off x="828368" y="4401286"/>
                <a:ext cx="261628" cy="26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8</a:t>
                </a:r>
              </a:p>
            </p:txBody>
          </p:sp>
        </p:grpSp>
        <p:grpSp>
          <p:nvGrpSpPr>
            <p:cNvPr id="24615" name="Group 69"/>
            <p:cNvGrpSpPr>
              <a:grpSpLocks/>
            </p:cNvGrpSpPr>
            <p:nvPr/>
          </p:nvGrpSpPr>
          <p:grpSpPr bwMode="auto">
            <a:xfrm>
              <a:off x="2307694" y="3503035"/>
              <a:ext cx="379009" cy="332315"/>
              <a:chOff x="745996" y="4356880"/>
              <a:chExt cx="538532" cy="364263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746605" y="4356803"/>
                <a:ext cx="453314" cy="363735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49" name="TextBox 71"/>
              <p:cNvSpPr txBox="1">
                <a:spLocks noChangeArrowheads="1"/>
              </p:cNvSpPr>
              <p:nvPr/>
            </p:nvSpPr>
            <p:spPr bwMode="auto">
              <a:xfrm>
                <a:off x="816394" y="4356882"/>
                <a:ext cx="468134" cy="281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3</a:t>
                </a:r>
              </a:p>
            </p:txBody>
          </p:sp>
        </p:grpSp>
        <p:grpSp>
          <p:nvGrpSpPr>
            <p:cNvPr id="24616" name="Group 75"/>
            <p:cNvGrpSpPr>
              <a:grpSpLocks/>
            </p:cNvGrpSpPr>
            <p:nvPr/>
          </p:nvGrpSpPr>
          <p:grpSpPr bwMode="auto">
            <a:xfrm>
              <a:off x="1330607" y="3613976"/>
              <a:ext cx="403946" cy="405205"/>
              <a:chOff x="745996" y="4356880"/>
              <a:chExt cx="452468" cy="447493"/>
            </a:xfrm>
          </p:grpSpPr>
          <p:sp>
            <p:nvSpPr>
              <p:cNvPr id="81" name="Oval 80"/>
              <p:cNvSpPr/>
              <p:nvPr/>
            </p:nvSpPr>
            <p:spPr>
              <a:xfrm>
                <a:off x="745747" y="4357022"/>
                <a:ext cx="453363" cy="447121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47" name="TextBox 77"/>
              <p:cNvSpPr txBox="1">
                <a:spLocks noChangeArrowheads="1"/>
              </p:cNvSpPr>
              <p:nvPr/>
            </p:nvSpPr>
            <p:spPr bwMode="auto">
              <a:xfrm>
                <a:off x="766201" y="4401286"/>
                <a:ext cx="338577" cy="26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56</a:t>
                </a:r>
              </a:p>
            </p:txBody>
          </p:sp>
        </p:grpSp>
        <p:cxnSp>
          <p:nvCxnSpPr>
            <p:cNvPr id="52" name="Straight Connector 51"/>
            <p:cNvCxnSpPr>
              <a:stCxn id="24596" idx="2"/>
              <a:endCxn id="24605" idx="0"/>
            </p:cNvCxnSpPr>
            <p:nvPr/>
          </p:nvCxnSpPr>
          <p:spPr>
            <a:xfrm>
              <a:off x="909767" y="3888780"/>
              <a:ext cx="1588" cy="1417828"/>
            </a:xfrm>
            <a:prstGeom prst="line">
              <a:avLst/>
            </a:prstGeom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4601" idx="1"/>
              <a:endCxn id="24603" idx="3"/>
            </p:cNvCxnSpPr>
            <p:nvPr/>
          </p:nvCxnSpPr>
          <p:spPr>
            <a:xfrm flipH="1">
              <a:off x="2923970" y="4673111"/>
              <a:ext cx="730128" cy="341358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24597" idx="2"/>
              <a:endCxn id="24601" idx="1"/>
            </p:cNvCxnSpPr>
            <p:nvPr/>
          </p:nvCxnSpPr>
          <p:spPr>
            <a:xfrm>
              <a:off x="2654140" y="4207910"/>
              <a:ext cx="999959" cy="465201"/>
            </a:xfrm>
            <a:prstGeom prst="line">
              <a:avLst/>
            </a:prstGeom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620" name="Group 124"/>
            <p:cNvGrpSpPr>
              <a:grpSpLocks/>
            </p:cNvGrpSpPr>
            <p:nvPr/>
          </p:nvGrpSpPr>
          <p:grpSpPr bwMode="auto">
            <a:xfrm>
              <a:off x="2958327" y="4271339"/>
              <a:ext cx="321034" cy="311777"/>
              <a:chOff x="745996" y="4356880"/>
              <a:chExt cx="452468" cy="447493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746789" y="4356995"/>
                <a:ext cx="451887" cy="446653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45" name="TextBox 126"/>
              <p:cNvSpPr txBox="1">
                <a:spLocks noChangeArrowheads="1"/>
              </p:cNvSpPr>
              <p:nvPr/>
            </p:nvSpPr>
            <p:spPr bwMode="auto">
              <a:xfrm>
                <a:off x="766201" y="4401286"/>
                <a:ext cx="338576" cy="26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27</a:t>
                </a:r>
              </a:p>
            </p:txBody>
          </p:sp>
        </p:grpSp>
        <p:cxnSp>
          <p:nvCxnSpPr>
            <p:cNvPr id="56" name="Straight Connector 55"/>
            <p:cNvCxnSpPr>
              <a:stCxn id="24601" idx="0"/>
              <a:endCxn id="24600" idx="2"/>
            </p:cNvCxnSpPr>
            <p:nvPr/>
          </p:nvCxnSpPr>
          <p:spPr>
            <a:xfrm flipH="1" flipV="1">
              <a:off x="4081065" y="3963402"/>
              <a:ext cx="311098" cy="579516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622" name="Group 147"/>
            <p:cNvGrpSpPr>
              <a:grpSpLocks/>
            </p:cNvGrpSpPr>
            <p:nvPr/>
          </p:nvGrpSpPr>
          <p:grpSpPr bwMode="auto">
            <a:xfrm>
              <a:off x="3033448" y="3469441"/>
              <a:ext cx="311737" cy="295250"/>
              <a:chOff x="745996" y="4356880"/>
              <a:chExt cx="538532" cy="364263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746067" y="4357105"/>
                <a:ext cx="449685" cy="364343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43" name="TextBox 149"/>
              <p:cNvSpPr txBox="1">
                <a:spLocks noChangeArrowheads="1"/>
              </p:cNvSpPr>
              <p:nvPr/>
            </p:nvSpPr>
            <p:spPr bwMode="auto">
              <a:xfrm>
                <a:off x="816394" y="4356882"/>
                <a:ext cx="468134" cy="281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1</a:t>
                </a:r>
              </a:p>
            </p:txBody>
          </p:sp>
        </p:grpSp>
        <p:grpSp>
          <p:nvGrpSpPr>
            <p:cNvPr id="24623" name="Group 153"/>
            <p:cNvGrpSpPr>
              <a:grpSpLocks/>
            </p:cNvGrpSpPr>
            <p:nvPr/>
          </p:nvGrpSpPr>
          <p:grpSpPr bwMode="auto">
            <a:xfrm>
              <a:off x="1049364" y="4826276"/>
              <a:ext cx="339663" cy="295834"/>
              <a:chOff x="745996" y="4356880"/>
              <a:chExt cx="538532" cy="364263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746123" y="4355964"/>
                <a:ext cx="452978" cy="365578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41" name="TextBox 155"/>
              <p:cNvSpPr txBox="1">
                <a:spLocks noChangeArrowheads="1"/>
              </p:cNvSpPr>
              <p:nvPr/>
            </p:nvSpPr>
            <p:spPr bwMode="auto">
              <a:xfrm>
                <a:off x="816394" y="4356882"/>
                <a:ext cx="468134" cy="280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1</a:t>
                </a:r>
              </a:p>
            </p:txBody>
          </p:sp>
        </p:grpSp>
        <p:grpSp>
          <p:nvGrpSpPr>
            <p:cNvPr id="24624" name="Group 156"/>
            <p:cNvGrpSpPr>
              <a:grpSpLocks/>
            </p:cNvGrpSpPr>
            <p:nvPr/>
          </p:nvGrpSpPr>
          <p:grpSpPr bwMode="auto">
            <a:xfrm>
              <a:off x="2746454" y="5371912"/>
              <a:ext cx="424694" cy="331317"/>
              <a:chOff x="745996" y="4356880"/>
              <a:chExt cx="538532" cy="364263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745674" y="4356652"/>
                <a:ext cx="452854" cy="364829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39" name="TextBox 158"/>
              <p:cNvSpPr txBox="1">
                <a:spLocks noChangeArrowheads="1"/>
              </p:cNvSpPr>
              <p:nvPr/>
            </p:nvSpPr>
            <p:spPr bwMode="auto">
              <a:xfrm>
                <a:off x="816394" y="4356882"/>
                <a:ext cx="468134" cy="281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2</a:t>
                </a:r>
              </a:p>
            </p:txBody>
          </p:sp>
        </p:grpSp>
        <p:grpSp>
          <p:nvGrpSpPr>
            <p:cNvPr id="24625" name="Group 165"/>
            <p:cNvGrpSpPr>
              <a:grpSpLocks/>
            </p:cNvGrpSpPr>
            <p:nvPr/>
          </p:nvGrpSpPr>
          <p:grpSpPr bwMode="auto">
            <a:xfrm>
              <a:off x="4077122" y="4088641"/>
              <a:ext cx="367632" cy="308574"/>
              <a:chOff x="745996" y="4356880"/>
              <a:chExt cx="538532" cy="364263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747121" y="4357106"/>
                <a:ext cx="451068" cy="363605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37" name="TextBox 167"/>
              <p:cNvSpPr txBox="1">
                <a:spLocks noChangeArrowheads="1"/>
              </p:cNvSpPr>
              <p:nvPr/>
            </p:nvSpPr>
            <p:spPr bwMode="auto">
              <a:xfrm>
                <a:off x="816394" y="4356882"/>
                <a:ext cx="468134" cy="281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4</a:t>
                </a:r>
              </a:p>
            </p:txBody>
          </p:sp>
        </p:grpSp>
        <p:grpSp>
          <p:nvGrpSpPr>
            <p:cNvPr id="24626" name="Group 168"/>
            <p:cNvGrpSpPr>
              <a:grpSpLocks/>
            </p:cNvGrpSpPr>
            <p:nvPr/>
          </p:nvGrpSpPr>
          <p:grpSpPr bwMode="auto">
            <a:xfrm>
              <a:off x="3103367" y="4643316"/>
              <a:ext cx="403690" cy="344321"/>
              <a:chOff x="745996" y="4356880"/>
              <a:chExt cx="538532" cy="364263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45943" y="4356486"/>
                <a:ext cx="451009" cy="364488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35" name="TextBox 170"/>
              <p:cNvSpPr txBox="1">
                <a:spLocks noChangeArrowheads="1"/>
              </p:cNvSpPr>
              <p:nvPr/>
            </p:nvSpPr>
            <p:spPr bwMode="auto">
              <a:xfrm>
                <a:off x="816394" y="4356882"/>
                <a:ext cx="468134" cy="280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6</a:t>
                </a:r>
              </a:p>
            </p:txBody>
          </p:sp>
        </p:grpSp>
        <p:cxnSp>
          <p:nvCxnSpPr>
            <p:cNvPr id="62" name="Straight Connector 61"/>
            <p:cNvCxnSpPr>
              <a:stCxn id="24603" idx="3"/>
              <a:endCxn id="24602" idx="1"/>
            </p:cNvCxnSpPr>
            <p:nvPr/>
          </p:nvCxnSpPr>
          <p:spPr>
            <a:xfrm>
              <a:off x="2923970" y="5014469"/>
              <a:ext cx="1231695" cy="689068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628" name="Group 162"/>
            <p:cNvGrpSpPr>
              <a:grpSpLocks/>
            </p:cNvGrpSpPr>
            <p:nvPr/>
          </p:nvGrpSpPr>
          <p:grpSpPr bwMode="auto">
            <a:xfrm>
              <a:off x="3383863" y="5194408"/>
              <a:ext cx="424694" cy="331316"/>
              <a:chOff x="745996" y="4356880"/>
              <a:chExt cx="538532" cy="364263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746511" y="4356301"/>
                <a:ext cx="450842" cy="364830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33" name="TextBox 164"/>
              <p:cNvSpPr txBox="1">
                <a:spLocks noChangeArrowheads="1"/>
              </p:cNvSpPr>
              <p:nvPr/>
            </p:nvSpPr>
            <p:spPr bwMode="auto">
              <a:xfrm>
                <a:off x="816394" y="4356882"/>
                <a:ext cx="468134" cy="281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4</a:t>
                </a:r>
              </a:p>
            </p:txBody>
          </p:sp>
        </p:grpSp>
        <p:grpSp>
          <p:nvGrpSpPr>
            <p:cNvPr id="24629" name="Group 39"/>
            <p:cNvGrpSpPr>
              <a:grpSpLocks/>
            </p:cNvGrpSpPr>
            <p:nvPr/>
          </p:nvGrpSpPr>
          <p:grpSpPr bwMode="auto">
            <a:xfrm>
              <a:off x="741227" y="4235140"/>
              <a:ext cx="366559" cy="376018"/>
              <a:chOff x="745996" y="4356880"/>
              <a:chExt cx="400502" cy="447493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746317" y="4356597"/>
                <a:ext cx="400604" cy="447814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/>
              </a:p>
            </p:txBody>
          </p:sp>
          <p:sp>
            <p:nvSpPr>
              <p:cNvPr id="24631" name="TextBox 41"/>
              <p:cNvSpPr txBox="1">
                <a:spLocks noChangeArrowheads="1"/>
              </p:cNvSpPr>
              <p:nvPr/>
            </p:nvSpPr>
            <p:spPr bwMode="auto">
              <a:xfrm>
                <a:off x="766201" y="4401286"/>
                <a:ext cx="351402" cy="26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100" b="1">
                    <a:latin typeface="Cochin" charset="0"/>
                    <a:cs typeface="Cochin" charset="0"/>
                  </a:rPr>
                  <a:t>52</a:t>
                </a:r>
              </a:p>
            </p:txBody>
          </p:sp>
        </p:grpSp>
      </p:grpSp>
      <p:grpSp>
        <p:nvGrpSpPr>
          <p:cNvPr id="24582" name="Group 161"/>
          <p:cNvGrpSpPr>
            <a:grpSpLocks/>
          </p:cNvGrpSpPr>
          <p:nvPr/>
        </p:nvGrpSpPr>
        <p:grpSpPr bwMode="auto">
          <a:xfrm>
            <a:off x="4716885" y="1959974"/>
            <a:ext cx="4403725" cy="2516188"/>
            <a:chOff x="4591975" y="3036317"/>
            <a:chExt cx="4404852" cy="2514845"/>
          </a:xfrm>
          <a:solidFill>
            <a:schemeClr val="bg1"/>
          </a:solidFill>
        </p:grpSpPr>
        <p:pic>
          <p:nvPicPr>
            <p:cNvPr id="24584" name="Picture 1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6000" contrast="3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73" b="3108"/>
            <a:stretch>
              <a:fillRect/>
            </a:stretch>
          </p:blipFill>
          <p:spPr bwMode="auto">
            <a:xfrm rot="-5400000">
              <a:off x="5536978" y="2091314"/>
              <a:ext cx="2514845" cy="44048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TextBox 7"/>
            <p:cNvSpPr txBox="1">
              <a:spLocks noChangeArrowheads="1"/>
            </p:cNvSpPr>
            <p:nvPr/>
          </p:nvSpPr>
          <p:spPr bwMode="auto">
            <a:xfrm>
              <a:off x="6638207" y="5061527"/>
              <a:ext cx="1508125" cy="339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Milliman, 2008</a:t>
              </a:r>
            </a:p>
          </p:txBody>
        </p:sp>
      </p:grpSp>
      <p:pic>
        <p:nvPicPr>
          <p:cNvPr id="94" name="Picture 93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7023" y="84435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Indus</a:t>
            </a:r>
            <a:endParaRPr lang="en-US" dirty="0"/>
          </a:p>
        </p:txBody>
      </p:sp>
      <p:pic>
        <p:nvPicPr>
          <p:cNvPr id="97" name="Picture 96" descr="OSC 4 sponsor logos + ICSU_on darkback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7587" y="4469128"/>
            <a:ext cx="80001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Euphemia UCAS" charset="0"/>
                <a:cs typeface="Euphemia UCAS" charset="0"/>
              </a:rPr>
              <a:t>Consequences include:</a:t>
            </a:r>
          </a:p>
          <a:p>
            <a:r>
              <a:rPr lang="en-US" b="1" dirty="0">
                <a:solidFill>
                  <a:schemeClr val="bg1"/>
                </a:solidFill>
                <a:latin typeface="Euphemia UCAS" charset="0"/>
                <a:cs typeface="Euphemia UCAS" charset="0"/>
              </a:rPr>
              <a:t>Reduced biodiversity; Reduced coastal nutrients; Saltwater intrusion &amp; saline soils; </a:t>
            </a:r>
            <a:endParaRPr lang="en-US" b="1" dirty="0" smtClean="0">
              <a:solidFill>
                <a:schemeClr val="bg1"/>
              </a:solidFill>
              <a:latin typeface="Euphemia UCAS" charset="0"/>
              <a:cs typeface="Euphemia UCAS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Euphemia UCAS" charset="0"/>
                <a:cs typeface="Euphemia UCAS" charset="0"/>
              </a:rPr>
              <a:t>Increased </a:t>
            </a:r>
            <a:r>
              <a:rPr lang="en-US" b="1" dirty="0">
                <a:solidFill>
                  <a:schemeClr val="bg1"/>
                </a:solidFill>
                <a:latin typeface="Euphemia UCAS" charset="0"/>
                <a:cs typeface="Euphemia UCAS" charset="0"/>
              </a:rPr>
              <a:t>coastal salinity &amp; </a:t>
            </a:r>
            <a:r>
              <a:rPr lang="en-US" b="1" dirty="0" smtClean="0">
                <a:solidFill>
                  <a:schemeClr val="bg1"/>
                </a:solidFill>
                <a:latin typeface="Euphemia UCAS" charset="0"/>
                <a:cs typeface="Euphemia UCAS" charset="0"/>
              </a:rPr>
              <a:t>temperature; </a:t>
            </a:r>
            <a:r>
              <a:rPr lang="en-US" b="1" dirty="0">
                <a:solidFill>
                  <a:schemeClr val="bg1"/>
                </a:solidFill>
                <a:latin typeface="Euphemia UCAS" charset="0"/>
                <a:cs typeface="Euphemia UCAS" charset="0"/>
              </a:rPr>
              <a:t>Reduced water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6713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5604" y="0"/>
            <a:ext cx="894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Humans are sinking deltas 4x faster than SL is rising.</a:t>
            </a:r>
          </a:p>
        </p:txBody>
      </p:sp>
      <p:pic>
        <p:nvPicPr>
          <p:cNvPr id="6" name="Picture 5" descr="Sea lev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0" y="615462"/>
            <a:ext cx="9099968" cy="53608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584461" y="4229997"/>
            <a:ext cx="1973385" cy="1040793"/>
            <a:chOff x="6584461" y="4269073"/>
            <a:chExt cx="1973385" cy="1040793"/>
          </a:xfrm>
        </p:grpSpPr>
        <p:pic>
          <p:nvPicPr>
            <p:cNvPr id="12" name="Picture 36" descr="Vistula BS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461" y="4269073"/>
              <a:ext cx="1973385" cy="104079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" name="Text Box 45"/>
            <p:cNvSpPr txBox="1">
              <a:spLocks noChangeArrowheads="1"/>
            </p:cNvSpPr>
            <p:nvPr/>
          </p:nvSpPr>
          <p:spPr bwMode="auto">
            <a:xfrm>
              <a:off x="6990985" y="4552205"/>
              <a:ext cx="847774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rgbClr val="161FE8"/>
                  </a:solidFill>
                  <a:latin typeface="Euphemia UCAS" charset="0"/>
                </a:rPr>
                <a:t>Vistula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65932" y="1113571"/>
            <a:ext cx="2936875" cy="1876425"/>
            <a:chOff x="965932" y="1406648"/>
            <a:chExt cx="2936875" cy="1876425"/>
          </a:xfrm>
        </p:grpSpPr>
        <p:pic>
          <p:nvPicPr>
            <p:cNvPr id="14" name="Picture 20" descr="nile delta_cyclic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932" y="1433635"/>
              <a:ext cx="2936875" cy="184943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3361470" y="1406648"/>
              <a:ext cx="4921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161FE8"/>
                  </a:solidFill>
                  <a:latin typeface="Euphemia UCAS" charset="0"/>
                </a:rPr>
                <a:t>Nile</a:t>
              </a:r>
            </a:p>
          </p:txBody>
        </p:sp>
      </p:grpSp>
      <p:pic>
        <p:nvPicPr>
          <p:cNvPr id="17" name="Picture 16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9" name="Picture 18" descr="OSC 4 sponsor logos + ICSU_on darkback2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47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20071108-20080117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2113" y="107950"/>
            <a:ext cx="442436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5" descr="20090101-20090312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488" y="3314700"/>
            <a:ext cx="457200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1"/>
          <p:cNvGrpSpPr>
            <a:grpSpLocks/>
          </p:cNvGrpSpPr>
          <p:nvPr/>
        </p:nvGrpSpPr>
        <p:grpSpPr bwMode="auto">
          <a:xfrm>
            <a:off x="188913" y="-263525"/>
            <a:ext cx="4013200" cy="4152900"/>
            <a:chOff x="-134348" y="921668"/>
            <a:chExt cx="5753176" cy="5500992"/>
          </a:xfrm>
        </p:grpSpPr>
        <p:pic>
          <p:nvPicPr>
            <p:cNvPr id="43023" name="Picture 8" descr="20070201-20070412.pn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086" y="936626"/>
              <a:ext cx="1179742" cy="5486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4" name="Picture 9" descr="20070201-20070412.pn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348" y="1644049"/>
              <a:ext cx="4446674" cy="4778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5" name="Picture 10" descr="20070201-20070412.pn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424" y="921668"/>
              <a:ext cx="1835980" cy="72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TextBox 12"/>
          <p:cNvSpPr txBox="1">
            <a:spLocks noChangeArrowheads="1"/>
          </p:cNvSpPr>
          <p:nvPr/>
        </p:nvSpPr>
        <p:spPr bwMode="auto">
          <a:xfrm>
            <a:off x="900113" y="401638"/>
            <a:ext cx="21034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Spring </a:t>
            </a:r>
          </a:p>
          <a:p>
            <a:r>
              <a:rPr lang="en-US" b="1">
                <a:solidFill>
                  <a:srgbClr val="FFFFFF"/>
                </a:solidFill>
              </a:rPr>
              <a:t>2007: </a:t>
            </a:r>
          </a:p>
          <a:p>
            <a:r>
              <a:rPr lang="en-US" b="1">
                <a:solidFill>
                  <a:srgbClr val="FFFFFF"/>
                </a:solidFill>
              </a:rPr>
              <a:t>5 cm </a:t>
            </a:r>
          </a:p>
          <a:p>
            <a:r>
              <a:rPr lang="en-US" b="1">
                <a:solidFill>
                  <a:srgbClr val="FFFFFF"/>
                </a:solidFill>
              </a:rPr>
              <a:t>in 70 days</a:t>
            </a:r>
          </a:p>
        </p:txBody>
      </p:sp>
      <p:sp>
        <p:nvSpPr>
          <p:cNvPr id="43013" name="TextBox 13"/>
          <p:cNvSpPr txBox="1">
            <a:spLocks noChangeArrowheads="1"/>
          </p:cNvSpPr>
          <p:nvPr/>
        </p:nvSpPr>
        <p:spPr bwMode="auto">
          <a:xfrm>
            <a:off x="5237163" y="401638"/>
            <a:ext cx="25114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Winter 2007-2008: </a:t>
            </a:r>
          </a:p>
          <a:p>
            <a:r>
              <a:rPr lang="en-US" b="1">
                <a:solidFill>
                  <a:srgbClr val="FFFFFF"/>
                </a:solidFill>
              </a:rPr>
              <a:t>6 cm </a:t>
            </a:r>
          </a:p>
          <a:p>
            <a:r>
              <a:rPr lang="en-US" b="1">
                <a:solidFill>
                  <a:srgbClr val="FFFFFF"/>
                </a:solidFill>
              </a:rPr>
              <a:t>In 70 days</a:t>
            </a:r>
          </a:p>
        </p:txBody>
      </p:sp>
      <p:sp>
        <p:nvSpPr>
          <p:cNvPr id="43014" name="TextBox 14"/>
          <p:cNvSpPr txBox="1">
            <a:spLocks noChangeArrowheads="1"/>
          </p:cNvSpPr>
          <p:nvPr/>
        </p:nvSpPr>
        <p:spPr bwMode="auto">
          <a:xfrm>
            <a:off x="815975" y="3732213"/>
            <a:ext cx="27781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Jan – March 2009:</a:t>
            </a:r>
          </a:p>
          <a:p>
            <a:r>
              <a:rPr lang="en-US" b="1">
                <a:solidFill>
                  <a:srgbClr val="FFFFFF"/>
                </a:solidFill>
              </a:rPr>
              <a:t>2.5 cm </a:t>
            </a:r>
          </a:p>
          <a:p>
            <a:r>
              <a:rPr lang="en-US" b="1">
                <a:solidFill>
                  <a:srgbClr val="FFFFFF"/>
                </a:solidFill>
              </a:rPr>
              <a:t>in 35 days</a:t>
            </a:r>
          </a:p>
        </p:txBody>
      </p:sp>
      <p:sp>
        <p:nvSpPr>
          <p:cNvPr id="43015" name="TextBox 15"/>
          <p:cNvSpPr txBox="1">
            <a:spLocks noChangeArrowheads="1"/>
          </p:cNvSpPr>
          <p:nvPr/>
        </p:nvSpPr>
        <p:spPr bwMode="auto">
          <a:xfrm>
            <a:off x="4618038" y="3251200"/>
            <a:ext cx="45259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Euphemia UCAS"/>
                <a:cs typeface="Euphemia UCAS"/>
              </a:rPr>
              <a:t>Subsidence rates of up to 24 cm/y have been measured on the Yellow </a:t>
            </a:r>
            <a:r>
              <a:rPr lang="en-US" dirty="0" smtClean="0">
                <a:solidFill>
                  <a:srgbClr val="FFFFFF"/>
                </a:solidFill>
                <a:latin typeface="Euphemia UCAS"/>
                <a:cs typeface="Euphemia UCAS"/>
              </a:rPr>
              <a:t>Delta — the biggest culprits are shallow groundwater withdrawal for tonguefish farming, oil extraction, and compaction.</a:t>
            </a:r>
            <a:endParaRPr lang="en-US" dirty="0">
              <a:solidFill>
                <a:srgbClr val="FFFFFF"/>
              </a:solidFill>
              <a:latin typeface="Euphemia UCAS"/>
              <a:cs typeface="Euphemia UCAS"/>
            </a:endParaRPr>
          </a:p>
          <a:p>
            <a:r>
              <a:rPr lang="en-US" dirty="0">
                <a:solidFill>
                  <a:srgbClr val="FFFFFF"/>
                </a:solidFill>
                <a:latin typeface="Euphemia UCAS"/>
                <a:cs typeface="Euphemia UCAS"/>
              </a:rPr>
              <a:t> 	</a:t>
            </a:r>
            <a:r>
              <a:rPr lang="en-US" i="1" dirty="0">
                <a:solidFill>
                  <a:srgbClr val="FFFFFF"/>
                </a:solidFill>
                <a:latin typeface="Euphemia UCAS"/>
                <a:cs typeface="Euphemia UCAS"/>
              </a:rPr>
              <a:t>S. Higgins, CSDMS, 2012</a:t>
            </a:r>
            <a:r>
              <a:rPr lang="en-US" dirty="0">
                <a:solidFill>
                  <a:srgbClr val="FFFFFF"/>
                </a:solidFill>
                <a:latin typeface="Euphemia UCAS"/>
                <a:cs typeface="Euphemia UCAS"/>
              </a:rPr>
              <a:t> </a:t>
            </a:r>
          </a:p>
        </p:txBody>
      </p:sp>
      <p:sp>
        <p:nvSpPr>
          <p:cNvPr id="18" name="Left Arrow 17"/>
          <p:cNvSpPr/>
          <p:nvPr/>
        </p:nvSpPr>
        <p:spPr>
          <a:xfrm>
            <a:off x="2805113" y="1978025"/>
            <a:ext cx="1660525" cy="35560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Left Arrow 18"/>
          <p:cNvSpPr/>
          <p:nvPr/>
        </p:nvSpPr>
        <p:spPr>
          <a:xfrm>
            <a:off x="7078663" y="1978025"/>
            <a:ext cx="1660525" cy="35560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2957513" y="5264150"/>
            <a:ext cx="1660525" cy="354013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1" name="Picture 20" descr="CSDMS_high_re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24" name="Picture 23" descr="OSC 4 sponsor logos + ICSU_on darkback2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4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CP 2001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1338"/>
            <a:ext cx="9158288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>
            <a:spLocks/>
          </p:cNvSpPr>
          <p:nvPr/>
        </p:nvSpPr>
        <p:spPr bwMode="auto">
          <a:xfrm>
            <a:off x="-17463" y="1641475"/>
            <a:ext cx="9175751" cy="4573588"/>
          </a:xfrm>
          <a:custGeom>
            <a:avLst/>
            <a:gdLst>
              <a:gd name="T0" fmla="*/ 168220 w 9175542"/>
              <a:gd name="T1" fmla="*/ 4472128 h 4573770"/>
              <a:gd name="T2" fmla="*/ 269150 w 9175542"/>
              <a:gd name="T3" fmla="*/ 4320756 h 4573770"/>
              <a:gd name="T4" fmla="*/ 622411 w 9175542"/>
              <a:gd name="T5" fmla="*/ 4228253 h 4573770"/>
              <a:gd name="T6" fmla="*/ 681291 w 9175542"/>
              <a:gd name="T7" fmla="*/ 3959146 h 4573770"/>
              <a:gd name="T8" fmla="*/ 849507 w 9175542"/>
              <a:gd name="T9" fmla="*/ 3875053 h 4573770"/>
              <a:gd name="T10" fmla="*/ 1118657 w 9175542"/>
              <a:gd name="T11" fmla="*/ 3748910 h 4573770"/>
              <a:gd name="T12" fmla="*/ 1270057 w 9175542"/>
              <a:gd name="T13" fmla="*/ 3690042 h 4573770"/>
              <a:gd name="T14" fmla="*/ 1421453 w 9175542"/>
              <a:gd name="T15" fmla="*/ 3597539 h 4573770"/>
              <a:gd name="T16" fmla="*/ 1623318 w 9175542"/>
              <a:gd name="T17" fmla="*/ 3412528 h 4573770"/>
              <a:gd name="T18" fmla="*/ 1715838 w 9175542"/>
              <a:gd name="T19" fmla="*/ 3118196 h 4573770"/>
              <a:gd name="T20" fmla="*/ 1884058 w 9175542"/>
              <a:gd name="T21" fmla="*/ 2983643 h 4573770"/>
              <a:gd name="T22" fmla="*/ 2127975 w 9175542"/>
              <a:gd name="T23" fmla="*/ 2882728 h 4573770"/>
              <a:gd name="T24" fmla="*/ 2363484 w 9175542"/>
              <a:gd name="T25" fmla="*/ 2798636 h 4573770"/>
              <a:gd name="T26" fmla="*/ 2548525 w 9175542"/>
              <a:gd name="T27" fmla="*/ 2697722 h 4573770"/>
              <a:gd name="T28" fmla="*/ 2809265 w 9175542"/>
              <a:gd name="T29" fmla="*/ 2638854 h 4573770"/>
              <a:gd name="T30" fmla="*/ 3061596 w 9175542"/>
              <a:gd name="T31" fmla="*/ 2588397 h 4573770"/>
              <a:gd name="T32" fmla="*/ 3288691 w 9175542"/>
              <a:gd name="T33" fmla="*/ 2529529 h 4573770"/>
              <a:gd name="T34" fmla="*/ 3423267 w 9175542"/>
              <a:gd name="T35" fmla="*/ 2268836 h 4573770"/>
              <a:gd name="T36" fmla="*/ 3692417 w 9175542"/>
              <a:gd name="T37" fmla="*/ 2235197 h 4573770"/>
              <a:gd name="T38" fmla="*/ 3953158 w 9175542"/>
              <a:gd name="T39" fmla="*/ 2159511 h 4573770"/>
              <a:gd name="T40" fmla="*/ 4138199 w 9175542"/>
              <a:gd name="T41" fmla="*/ 2167922 h 4573770"/>
              <a:gd name="T42" fmla="*/ 4272774 w 9175542"/>
              <a:gd name="T43" fmla="*/ 2218379 h 4573770"/>
              <a:gd name="T44" fmla="*/ 4398939 w 9175542"/>
              <a:gd name="T45" fmla="*/ 2083825 h 4573770"/>
              <a:gd name="T46" fmla="*/ 4626035 w 9175542"/>
              <a:gd name="T47" fmla="*/ 2050186 h 4573770"/>
              <a:gd name="T48" fmla="*/ 4726969 w 9175542"/>
              <a:gd name="T49" fmla="*/ 2201557 h 4573770"/>
              <a:gd name="T50" fmla="*/ 4844720 w 9175542"/>
              <a:gd name="T51" fmla="*/ 2294065 h 4573770"/>
              <a:gd name="T52" fmla="*/ 5004530 w 9175542"/>
              <a:gd name="T53" fmla="*/ 2201557 h 4573770"/>
              <a:gd name="T54" fmla="*/ 5130695 w 9175542"/>
              <a:gd name="T55" fmla="*/ 1991322 h 4573770"/>
              <a:gd name="T56" fmla="*/ 5298915 w 9175542"/>
              <a:gd name="T57" fmla="*/ 1991322 h 4573770"/>
              <a:gd name="T58" fmla="*/ 5408256 w 9175542"/>
              <a:gd name="T59" fmla="*/ 2033368 h 4573770"/>
              <a:gd name="T60" fmla="*/ 5643766 w 9175542"/>
              <a:gd name="T61" fmla="*/ 1755854 h 4573770"/>
              <a:gd name="T62" fmla="*/ 5828807 w 9175542"/>
              <a:gd name="T63" fmla="*/ 1705397 h 4573770"/>
              <a:gd name="T64" fmla="*/ 5980202 w 9175542"/>
              <a:gd name="T65" fmla="*/ 1764265 h 4573770"/>
              <a:gd name="T66" fmla="*/ 6089547 w 9175542"/>
              <a:gd name="T67" fmla="*/ 1957683 h 4573770"/>
              <a:gd name="T68" fmla="*/ 6198888 w 9175542"/>
              <a:gd name="T69" fmla="*/ 2176329 h 4573770"/>
              <a:gd name="T70" fmla="*/ 6367108 w 9175542"/>
              <a:gd name="T71" fmla="*/ 2201557 h 4573770"/>
              <a:gd name="T72" fmla="*/ 6636259 w 9175542"/>
              <a:gd name="T73" fmla="*/ 2067008 h 4573770"/>
              <a:gd name="T74" fmla="*/ 6981109 w 9175542"/>
              <a:gd name="T75" fmla="*/ 1999729 h 4573770"/>
              <a:gd name="T76" fmla="*/ 7132505 w 9175542"/>
              <a:gd name="T77" fmla="*/ 1881997 h 4573770"/>
              <a:gd name="T78" fmla="*/ 7325960 w 9175542"/>
              <a:gd name="T79" fmla="*/ 1924043 h 4573770"/>
              <a:gd name="T80" fmla="*/ 7603521 w 9175542"/>
              <a:gd name="T81" fmla="*/ 1890408 h 4573770"/>
              <a:gd name="T82" fmla="*/ 7763331 w 9175542"/>
              <a:gd name="T83" fmla="*/ 1772672 h 4573770"/>
              <a:gd name="T84" fmla="*/ 7847441 w 9175542"/>
              <a:gd name="T85" fmla="*/ 1478340 h 4573770"/>
              <a:gd name="T86" fmla="*/ 7956782 w 9175542"/>
              <a:gd name="T87" fmla="*/ 1326969 h 4573770"/>
              <a:gd name="T88" fmla="*/ 7906316 w 9175542"/>
              <a:gd name="T89" fmla="*/ 982179 h 4573770"/>
              <a:gd name="T90" fmla="*/ 8175467 w 9175542"/>
              <a:gd name="T91" fmla="*/ 1007408 h 4573770"/>
              <a:gd name="T92" fmla="*/ 8301632 w 9175542"/>
              <a:gd name="T93" fmla="*/ 1074683 h 4573770"/>
              <a:gd name="T94" fmla="*/ 8427797 w 9175542"/>
              <a:gd name="T95" fmla="*/ 1242876 h 4573770"/>
              <a:gd name="T96" fmla="*/ 8730593 w 9175542"/>
              <a:gd name="T97" fmla="*/ 1125140 h 4573770"/>
              <a:gd name="T98" fmla="*/ 8705358 w 9175542"/>
              <a:gd name="T99" fmla="*/ 956951 h 4573770"/>
              <a:gd name="T100" fmla="*/ 8604428 w 9175542"/>
              <a:gd name="T101" fmla="*/ 477608 h 4573770"/>
              <a:gd name="T102" fmla="*/ 8680128 w 9175542"/>
              <a:gd name="T103" fmla="*/ 57134 h 4573770"/>
              <a:gd name="T104" fmla="*/ 8831523 w 9175542"/>
              <a:gd name="T105" fmla="*/ 73951 h 4573770"/>
              <a:gd name="T106" fmla="*/ 9050209 w 9175542"/>
              <a:gd name="T107" fmla="*/ 158048 h 4573770"/>
              <a:gd name="T108" fmla="*/ 9167964 w 9175542"/>
              <a:gd name="T109" fmla="*/ 301008 h 457377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175542" h="4573770">
                <a:moveTo>
                  <a:pt x="0" y="4573770"/>
                </a:moveTo>
                <a:lnTo>
                  <a:pt x="58871" y="4556948"/>
                </a:lnTo>
                <a:cubicBezTo>
                  <a:pt x="67362" y="4554400"/>
                  <a:pt x="76173" y="4552503"/>
                  <a:pt x="84102" y="4548538"/>
                </a:cubicBezTo>
                <a:cubicBezTo>
                  <a:pt x="149323" y="4515925"/>
                  <a:pt x="71137" y="4544449"/>
                  <a:pt x="134563" y="4523305"/>
                </a:cubicBezTo>
                <a:cubicBezTo>
                  <a:pt x="145777" y="4506483"/>
                  <a:pt x="164881" y="4492782"/>
                  <a:pt x="168204" y="4472840"/>
                </a:cubicBezTo>
                <a:cubicBezTo>
                  <a:pt x="171007" y="4456018"/>
                  <a:pt x="173270" y="4439098"/>
                  <a:pt x="176614" y="4422375"/>
                </a:cubicBezTo>
                <a:cubicBezTo>
                  <a:pt x="178881" y="4411040"/>
                  <a:pt x="177412" y="4397431"/>
                  <a:pt x="185024" y="4388731"/>
                </a:cubicBezTo>
                <a:cubicBezTo>
                  <a:pt x="198336" y="4373516"/>
                  <a:pt x="235485" y="4355088"/>
                  <a:pt x="235485" y="4355088"/>
                </a:cubicBezTo>
                <a:cubicBezTo>
                  <a:pt x="238289" y="4346677"/>
                  <a:pt x="237627" y="4336124"/>
                  <a:pt x="243896" y="4329855"/>
                </a:cubicBezTo>
                <a:cubicBezTo>
                  <a:pt x="250164" y="4323586"/>
                  <a:pt x="261197" y="4325409"/>
                  <a:pt x="269126" y="4321444"/>
                </a:cubicBezTo>
                <a:cubicBezTo>
                  <a:pt x="278167" y="4316923"/>
                  <a:pt x="285947" y="4310230"/>
                  <a:pt x="294357" y="4304623"/>
                </a:cubicBezTo>
                <a:cubicBezTo>
                  <a:pt x="330801" y="4310230"/>
                  <a:pt x="366837" y="4320215"/>
                  <a:pt x="403690" y="4321444"/>
                </a:cubicBezTo>
                <a:cubicBezTo>
                  <a:pt x="517357" y="4325233"/>
                  <a:pt x="508459" y="4325770"/>
                  <a:pt x="571894" y="4304623"/>
                </a:cubicBezTo>
                <a:lnTo>
                  <a:pt x="605535" y="4254158"/>
                </a:lnTo>
                <a:cubicBezTo>
                  <a:pt x="611142" y="4245747"/>
                  <a:pt x="619159" y="4238515"/>
                  <a:pt x="622355" y="4228925"/>
                </a:cubicBezTo>
                <a:lnTo>
                  <a:pt x="630765" y="4203693"/>
                </a:lnTo>
                <a:cubicBezTo>
                  <a:pt x="625158" y="4172853"/>
                  <a:pt x="622021" y="4141460"/>
                  <a:pt x="613945" y="4111173"/>
                </a:cubicBezTo>
                <a:cubicBezTo>
                  <a:pt x="598007" y="4051402"/>
                  <a:pt x="570961" y="4096917"/>
                  <a:pt x="605535" y="4001832"/>
                </a:cubicBezTo>
                <a:cubicBezTo>
                  <a:pt x="608989" y="3992333"/>
                  <a:pt x="621724" y="3989531"/>
                  <a:pt x="630765" y="3985010"/>
                </a:cubicBezTo>
                <a:cubicBezTo>
                  <a:pt x="700418" y="3950180"/>
                  <a:pt x="608904" y="4007994"/>
                  <a:pt x="681227" y="3959778"/>
                </a:cubicBezTo>
                <a:cubicBezTo>
                  <a:pt x="686834" y="3951367"/>
                  <a:pt x="690154" y="3940860"/>
                  <a:pt x="698047" y="3934545"/>
                </a:cubicBezTo>
                <a:cubicBezTo>
                  <a:pt x="704969" y="3929007"/>
                  <a:pt x="714977" y="3929247"/>
                  <a:pt x="723278" y="3926134"/>
                </a:cubicBezTo>
                <a:cubicBezTo>
                  <a:pt x="737414" y="3920833"/>
                  <a:pt x="751007" y="3914087"/>
                  <a:pt x="765329" y="3909313"/>
                </a:cubicBezTo>
                <a:cubicBezTo>
                  <a:pt x="781495" y="3903924"/>
                  <a:pt x="808003" y="3900590"/>
                  <a:pt x="824200" y="3892491"/>
                </a:cubicBezTo>
                <a:cubicBezTo>
                  <a:pt x="833241" y="3887970"/>
                  <a:pt x="840655" y="3880684"/>
                  <a:pt x="849431" y="3875669"/>
                </a:cubicBezTo>
                <a:cubicBezTo>
                  <a:pt x="884077" y="3855870"/>
                  <a:pt x="892184" y="3855811"/>
                  <a:pt x="933533" y="3842026"/>
                </a:cubicBezTo>
                <a:lnTo>
                  <a:pt x="1009225" y="3816793"/>
                </a:lnTo>
                <a:lnTo>
                  <a:pt x="1034455" y="3808382"/>
                </a:lnTo>
                <a:cubicBezTo>
                  <a:pt x="1037259" y="3799971"/>
                  <a:pt x="1037328" y="3790073"/>
                  <a:pt x="1042866" y="3783150"/>
                </a:cubicBezTo>
                <a:cubicBezTo>
                  <a:pt x="1057406" y="3764974"/>
                  <a:pt x="1103135" y="3754647"/>
                  <a:pt x="1118557" y="3749506"/>
                </a:cubicBezTo>
                <a:lnTo>
                  <a:pt x="1143788" y="3741096"/>
                </a:lnTo>
                <a:lnTo>
                  <a:pt x="1169019" y="3732685"/>
                </a:lnTo>
                <a:cubicBezTo>
                  <a:pt x="1177429" y="3727078"/>
                  <a:pt x="1185012" y="3719969"/>
                  <a:pt x="1194249" y="3715863"/>
                </a:cubicBezTo>
                <a:cubicBezTo>
                  <a:pt x="1210451" y="3708661"/>
                  <a:pt x="1227890" y="3704648"/>
                  <a:pt x="1244711" y="3699041"/>
                </a:cubicBezTo>
                <a:lnTo>
                  <a:pt x="1269941" y="3690630"/>
                </a:lnTo>
                <a:lnTo>
                  <a:pt x="1295172" y="3682220"/>
                </a:lnTo>
                <a:lnTo>
                  <a:pt x="1320402" y="3673809"/>
                </a:lnTo>
                <a:cubicBezTo>
                  <a:pt x="1363024" y="3631185"/>
                  <a:pt x="1307864" y="3681333"/>
                  <a:pt x="1362453" y="3648576"/>
                </a:cubicBezTo>
                <a:cubicBezTo>
                  <a:pt x="1396750" y="3627996"/>
                  <a:pt x="1361710" y="3634031"/>
                  <a:pt x="1396094" y="3606522"/>
                </a:cubicBezTo>
                <a:cubicBezTo>
                  <a:pt x="1403016" y="3600984"/>
                  <a:pt x="1413575" y="3602417"/>
                  <a:pt x="1421325" y="3598111"/>
                </a:cubicBezTo>
                <a:cubicBezTo>
                  <a:pt x="1517337" y="3544767"/>
                  <a:pt x="1442212" y="3584765"/>
                  <a:pt x="1488607" y="3547646"/>
                </a:cubicBezTo>
                <a:cubicBezTo>
                  <a:pt x="1496500" y="3541331"/>
                  <a:pt x="1506690" y="3537972"/>
                  <a:pt x="1513837" y="3530824"/>
                </a:cubicBezTo>
                <a:cubicBezTo>
                  <a:pt x="1523749" y="3520912"/>
                  <a:pt x="1528591" y="3506494"/>
                  <a:pt x="1539068" y="3497181"/>
                </a:cubicBezTo>
                <a:cubicBezTo>
                  <a:pt x="1554177" y="3483750"/>
                  <a:pt x="1589529" y="3463537"/>
                  <a:pt x="1589529" y="3463537"/>
                </a:cubicBezTo>
                <a:cubicBezTo>
                  <a:pt x="1600743" y="3446715"/>
                  <a:pt x="1616777" y="3432251"/>
                  <a:pt x="1623170" y="3413072"/>
                </a:cubicBezTo>
                <a:lnTo>
                  <a:pt x="1639990" y="3362607"/>
                </a:lnTo>
                <a:cubicBezTo>
                  <a:pt x="1629084" y="3308070"/>
                  <a:pt x="1624188" y="3304925"/>
                  <a:pt x="1639990" y="3236444"/>
                </a:cubicBezTo>
                <a:cubicBezTo>
                  <a:pt x="1642263" y="3226595"/>
                  <a:pt x="1651204" y="3219623"/>
                  <a:pt x="1656811" y="3211212"/>
                </a:cubicBezTo>
                <a:cubicBezTo>
                  <a:pt x="1662418" y="3194390"/>
                  <a:pt x="1661094" y="3173286"/>
                  <a:pt x="1673631" y="3160747"/>
                </a:cubicBezTo>
                <a:cubicBezTo>
                  <a:pt x="1687648" y="3146729"/>
                  <a:pt x="1699188" y="3129689"/>
                  <a:pt x="1715682" y="3118692"/>
                </a:cubicBezTo>
                <a:cubicBezTo>
                  <a:pt x="1732503" y="3107478"/>
                  <a:pt x="1751850" y="3099345"/>
                  <a:pt x="1766144" y="3085049"/>
                </a:cubicBezTo>
                <a:cubicBezTo>
                  <a:pt x="1800239" y="3050950"/>
                  <a:pt x="1780736" y="3065135"/>
                  <a:pt x="1825015" y="3042995"/>
                </a:cubicBezTo>
                <a:cubicBezTo>
                  <a:pt x="1833425" y="3034584"/>
                  <a:pt x="1843648" y="3027659"/>
                  <a:pt x="1850246" y="3017762"/>
                </a:cubicBezTo>
                <a:cubicBezTo>
                  <a:pt x="1855163" y="3010385"/>
                  <a:pt x="1852387" y="2998799"/>
                  <a:pt x="1858656" y="2992530"/>
                </a:cubicBezTo>
                <a:cubicBezTo>
                  <a:pt x="1864924" y="2986261"/>
                  <a:pt x="1875957" y="2988084"/>
                  <a:pt x="1883886" y="2984119"/>
                </a:cubicBezTo>
                <a:cubicBezTo>
                  <a:pt x="1892927" y="2979598"/>
                  <a:pt x="1900707" y="2972904"/>
                  <a:pt x="1909117" y="2967297"/>
                </a:cubicBezTo>
                <a:cubicBezTo>
                  <a:pt x="1921782" y="2929297"/>
                  <a:pt x="1908143" y="2946562"/>
                  <a:pt x="1951168" y="2933654"/>
                </a:cubicBezTo>
                <a:cubicBezTo>
                  <a:pt x="1968151" y="2928559"/>
                  <a:pt x="2001629" y="2916832"/>
                  <a:pt x="2001629" y="2916832"/>
                </a:cubicBezTo>
                <a:cubicBezTo>
                  <a:pt x="2007236" y="2911225"/>
                  <a:pt x="2011650" y="2904090"/>
                  <a:pt x="2018450" y="2900010"/>
                </a:cubicBezTo>
                <a:cubicBezTo>
                  <a:pt x="2042778" y="2885412"/>
                  <a:pt x="2122670" y="2883827"/>
                  <a:pt x="2127783" y="2883188"/>
                </a:cubicBezTo>
                <a:cubicBezTo>
                  <a:pt x="2144704" y="2881073"/>
                  <a:pt x="2161570" y="2878351"/>
                  <a:pt x="2178244" y="2874778"/>
                </a:cubicBezTo>
                <a:cubicBezTo>
                  <a:pt x="2200848" y="2869934"/>
                  <a:pt x="2245525" y="2857956"/>
                  <a:pt x="2245525" y="2857956"/>
                </a:cubicBezTo>
                <a:cubicBezTo>
                  <a:pt x="2278379" y="2825100"/>
                  <a:pt x="2243907" y="2854559"/>
                  <a:pt x="2287576" y="2832723"/>
                </a:cubicBezTo>
                <a:cubicBezTo>
                  <a:pt x="2296617" y="2828202"/>
                  <a:pt x="2303570" y="2820007"/>
                  <a:pt x="2312807" y="2815902"/>
                </a:cubicBezTo>
                <a:cubicBezTo>
                  <a:pt x="2329009" y="2808701"/>
                  <a:pt x="2346448" y="2804687"/>
                  <a:pt x="2363268" y="2799080"/>
                </a:cubicBezTo>
                <a:lnTo>
                  <a:pt x="2388499" y="2790669"/>
                </a:lnTo>
                <a:cubicBezTo>
                  <a:pt x="2396909" y="2787865"/>
                  <a:pt x="2406354" y="2787176"/>
                  <a:pt x="2413730" y="2782258"/>
                </a:cubicBezTo>
                <a:cubicBezTo>
                  <a:pt x="2474623" y="2741660"/>
                  <a:pt x="2446110" y="2757656"/>
                  <a:pt x="2497832" y="2731793"/>
                </a:cubicBezTo>
                <a:cubicBezTo>
                  <a:pt x="2503439" y="2723382"/>
                  <a:pt x="2506242" y="2712168"/>
                  <a:pt x="2514652" y="2706561"/>
                </a:cubicBezTo>
                <a:cubicBezTo>
                  <a:pt x="2524269" y="2700149"/>
                  <a:pt x="2537179" y="2701326"/>
                  <a:pt x="2548293" y="2698150"/>
                </a:cubicBezTo>
                <a:cubicBezTo>
                  <a:pt x="2556817" y="2695714"/>
                  <a:pt x="2565000" y="2692175"/>
                  <a:pt x="2573524" y="2689739"/>
                </a:cubicBezTo>
                <a:cubicBezTo>
                  <a:pt x="2633960" y="2672470"/>
                  <a:pt x="2579842" y="2690262"/>
                  <a:pt x="2649215" y="2672917"/>
                </a:cubicBezTo>
                <a:cubicBezTo>
                  <a:pt x="2684380" y="2664125"/>
                  <a:pt x="2667191" y="2662387"/>
                  <a:pt x="2708087" y="2656095"/>
                </a:cubicBezTo>
                <a:cubicBezTo>
                  <a:pt x="2733178" y="2652235"/>
                  <a:pt x="2758548" y="2650488"/>
                  <a:pt x="2783779" y="2647685"/>
                </a:cubicBezTo>
                <a:cubicBezTo>
                  <a:pt x="2792189" y="2644881"/>
                  <a:pt x="2800485" y="2641710"/>
                  <a:pt x="2809009" y="2639274"/>
                </a:cubicBezTo>
                <a:cubicBezTo>
                  <a:pt x="2820123" y="2636098"/>
                  <a:pt x="2832088" y="2635558"/>
                  <a:pt x="2842650" y="2630863"/>
                </a:cubicBezTo>
                <a:cubicBezTo>
                  <a:pt x="2857857" y="2624104"/>
                  <a:pt x="2893058" y="2600059"/>
                  <a:pt x="2909932" y="2588809"/>
                </a:cubicBezTo>
                <a:cubicBezTo>
                  <a:pt x="2915539" y="2580398"/>
                  <a:pt x="2920438" y="2571470"/>
                  <a:pt x="2926752" y="2563576"/>
                </a:cubicBezTo>
                <a:cubicBezTo>
                  <a:pt x="2956689" y="2526151"/>
                  <a:pt x="2959860" y="2548383"/>
                  <a:pt x="3027675" y="2555165"/>
                </a:cubicBezTo>
                <a:cubicBezTo>
                  <a:pt x="3094957" y="2577594"/>
                  <a:pt x="3016461" y="2543951"/>
                  <a:pt x="3061316" y="2588809"/>
                </a:cubicBezTo>
                <a:cubicBezTo>
                  <a:pt x="3070181" y="2597675"/>
                  <a:pt x="3084072" y="2599409"/>
                  <a:pt x="3094957" y="2605630"/>
                </a:cubicBezTo>
                <a:cubicBezTo>
                  <a:pt x="3140610" y="2631719"/>
                  <a:pt x="3099155" y="2615441"/>
                  <a:pt x="3145418" y="2630863"/>
                </a:cubicBezTo>
                <a:cubicBezTo>
                  <a:pt x="3155167" y="2629888"/>
                  <a:pt x="3236364" y="2635052"/>
                  <a:pt x="3254751" y="2605630"/>
                </a:cubicBezTo>
                <a:cubicBezTo>
                  <a:pt x="3264148" y="2590593"/>
                  <a:pt x="3261736" y="2569919"/>
                  <a:pt x="3271571" y="2555165"/>
                </a:cubicBezTo>
                <a:cubicBezTo>
                  <a:pt x="3277178" y="2546754"/>
                  <a:pt x="3283871" y="2538974"/>
                  <a:pt x="3288391" y="2529933"/>
                </a:cubicBezTo>
                <a:cubicBezTo>
                  <a:pt x="3292356" y="2522003"/>
                  <a:pt x="3292497" y="2512450"/>
                  <a:pt x="3296802" y="2504700"/>
                </a:cubicBezTo>
                <a:cubicBezTo>
                  <a:pt x="3350152" y="2408662"/>
                  <a:pt x="3310141" y="2483818"/>
                  <a:pt x="3347263" y="2437413"/>
                </a:cubicBezTo>
                <a:cubicBezTo>
                  <a:pt x="3389701" y="2384362"/>
                  <a:pt x="3340289" y="2435976"/>
                  <a:pt x="3380904" y="2395359"/>
                </a:cubicBezTo>
                <a:cubicBezTo>
                  <a:pt x="3396198" y="2288292"/>
                  <a:pt x="3375537" y="2372448"/>
                  <a:pt x="3406134" y="2311250"/>
                </a:cubicBezTo>
                <a:cubicBezTo>
                  <a:pt x="3412886" y="2297746"/>
                  <a:pt x="3417654" y="2283333"/>
                  <a:pt x="3422955" y="2269196"/>
                </a:cubicBezTo>
                <a:cubicBezTo>
                  <a:pt x="3426068" y="2260895"/>
                  <a:pt x="3425827" y="2250887"/>
                  <a:pt x="3431365" y="2243964"/>
                </a:cubicBezTo>
                <a:cubicBezTo>
                  <a:pt x="3437679" y="2236071"/>
                  <a:pt x="3448186" y="2232749"/>
                  <a:pt x="3456596" y="2227142"/>
                </a:cubicBezTo>
                <a:cubicBezTo>
                  <a:pt x="3462203" y="2218731"/>
                  <a:pt x="3463369" y="2203025"/>
                  <a:pt x="3473416" y="2201909"/>
                </a:cubicBezTo>
                <a:cubicBezTo>
                  <a:pt x="3518083" y="2196946"/>
                  <a:pt x="3563260" y="2205848"/>
                  <a:pt x="3607979" y="2210320"/>
                </a:cubicBezTo>
                <a:cubicBezTo>
                  <a:pt x="3644543" y="2213977"/>
                  <a:pt x="3652555" y="2228965"/>
                  <a:pt x="3692081" y="2235553"/>
                </a:cubicBezTo>
                <a:lnTo>
                  <a:pt x="3742543" y="2243964"/>
                </a:lnTo>
                <a:cubicBezTo>
                  <a:pt x="3776184" y="2241160"/>
                  <a:pt x="3810004" y="2240015"/>
                  <a:pt x="3843465" y="2235553"/>
                </a:cubicBezTo>
                <a:cubicBezTo>
                  <a:pt x="3852253" y="2234381"/>
                  <a:pt x="3862427" y="2233411"/>
                  <a:pt x="3868696" y="2227142"/>
                </a:cubicBezTo>
                <a:cubicBezTo>
                  <a:pt x="3882991" y="2212846"/>
                  <a:pt x="3883158" y="2183071"/>
                  <a:pt x="3902337" y="2176677"/>
                </a:cubicBezTo>
                <a:cubicBezTo>
                  <a:pt x="3919157" y="2171070"/>
                  <a:pt x="3938046" y="2169691"/>
                  <a:pt x="3952798" y="2159855"/>
                </a:cubicBezTo>
                <a:cubicBezTo>
                  <a:pt x="3961208" y="2154248"/>
                  <a:pt x="3968792" y="2147139"/>
                  <a:pt x="3978029" y="2143033"/>
                </a:cubicBezTo>
                <a:cubicBezTo>
                  <a:pt x="3994231" y="2135832"/>
                  <a:pt x="4028490" y="2126212"/>
                  <a:pt x="4028490" y="2126212"/>
                </a:cubicBezTo>
                <a:cubicBezTo>
                  <a:pt x="4050917" y="2131819"/>
                  <a:pt x="4073468" y="2136950"/>
                  <a:pt x="4095771" y="2143033"/>
                </a:cubicBezTo>
                <a:cubicBezTo>
                  <a:pt x="4104324" y="2145366"/>
                  <a:pt x="4113400" y="2146883"/>
                  <a:pt x="4121002" y="2151444"/>
                </a:cubicBezTo>
                <a:cubicBezTo>
                  <a:pt x="4127802" y="2155524"/>
                  <a:pt x="4130731" y="2164719"/>
                  <a:pt x="4137823" y="2168266"/>
                </a:cubicBezTo>
                <a:cubicBezTo>
                  <a:pt x="4153681" y="2176196"/>
                  <a:pt x="4188284" y="2185088"/>
                  <a:pt x="4188284" y="2185088"/>
                </a:cubicBezTo>
                <a:cubicBezTo>
                  <a:pt x="4191087" y="2193499"/>
                  <a:pt x="4191156" y="2203397"/>
                  <a:pt x="4196694" y="2210320"/>
                </a:cubicBezTo>
                <a:cubicBezTo>
                  <a:pt x="4240170" y="2264669"/>
                  <a:pt x="4209196" y="2188953"/>
                  <a:pt x="4230335" y="2252374"/>
                </a:cubicBezTo>
                <a:cubicBezTo>
                  <a:pt x="4241549" y="2249571"/>
                  <a:pt x="4254950" y="2251185"/>
                  <a:pt x="4263976" y="2243964"/>
                </a:cubicBezTo>
                <a:cubicBezTo>
                  <a:pt x="4270899" y="2238425"/>
                  <a:pt x="4268421" y="2226661"/>
                  <a:pt x="4272386" y="2218731"/>
                </a:cubicBezTo>
                <a:cubicBezTo>
                  <a:pt x="4276906" y="2209690"/>
                  <a:pt x="4284686" y="2202539"/>
                  <a:pt x="4289206" y="2193498"/>
                </a:cubicBezTo>
                <a:cubicBezTo>
                  <a:pt x="4293171" y="2185568"/>
                  <a:pt x="4292079" y="2175189"/>
                  <a:pt x="4297617" y="2168266"/>
                </a:cubicBezTo>
                <a:cubicBezTo>
                  <a:pt x="4303931" y="2160373"/>
                  <a:pt x="4314437" y="2157051"/>
                  <a:pt x="4322847" y="2151444"/>
                </a:cubicBezTo>
                <a:cubicBezTo>
                  <a:pt x="4341197" y="2096390"/>
                  <a:pt x="4315710" y="2150426"/>
                  <a:pt x="4356488" y="2117801"/>
                </a:cubicBezTo>
                <a:cubicBezTo>
                  <a:pt x="4410832" y="2074321"/>
                  <a:pt x="4335121" y="2105298"/>
                  <a:pt x="4398539" y="2084157"/>
                </a:cubicBezTo>
                <a:cubicBezTo>
                  <a:pt x="4404146" y="2075746"/>
                  <a:pt x="4407466" y="2065240"/>
                  <a:pt x="4415359" y="2058925"/>
                </a:cubicBezTo>
                <a:cubicBezTo>
                  <a:pt x="4422281" y="2053387"/>
                  <a:pt x="4431952" y="2052508"/>
                  <a:pt x="4440590" y="2050514"/>
                </a:cubicBezTo>
                <a:cubicBezTo>
                  <a:pt x="4468447" y="2044085"/>
                  <a:pt x="4496956" y="2040627"/>
                  <a:pt x="4524692" y="2033692"/>
                </a:cubicBezTo>
                <a:lnTo>
                  <a:pt x="4558333" y="2025281"/>
                </a:lnTo>
                <a:cubicBezTo>
                  <a:pt x="4585423" y="2032054"/>
                  <a:pt x="4601934" y="2033597"/>
                  <a:pt x="4625615" y="2050514"/>
                </a:cubicBezTo>
                <a:cubicBezTo>
                  <a:pt x="4635293" y="2057428"/>
                  <a:pt x="4641708" y="2068132"/>
                  <a:pt x="4650845" y="2075747"/>
                </a:cubicBezTo>
                <a:cubicBezTo>
                  <a:pt x="4658610" y="2082218"/>
                  <a:pt x="4667666" y="2086961"/>
                  <a:pt x="4676076" y="2092568"/>
                </a:cubicBezTo>
                <a:cubicBezTo>
                  <a:pt x="4681683" y="2103783"/>
                  <a:pt x="4686676" y="2115326"/>
                  <a:pt x="4692896" y="2126212"/>
                </a:cubicBezTo>
                <a:cubicBezTo>
                  <a:pt x="4697911" y="2134989"/>
                  <a:pt x="4705612" y="2142207"/>
                  <a:pt x="4709717" y="2151444"/>
                </a:cubicBezTo>
                <a:cubicBezTo>
                  <a:pt x="4716918" y="2167647"/>
                  <a:pt x="4726537" y="2201909"/>
                  <a:pt x="4726537" y="2201909"/>
                </a:cubicBezTo>
                <a:cubicBezTo>
                  <a:pt x="4738737" y="2275114"/>
                  <a:pt x="4727456" y="2229593"/>
                  <a:pt x="4751768" y="2294429"/>
                </a:cubicBezTo>
                <a:cubicBezTo>
                  <a:pt x="4754881" y="2302730"/>
                  <a:pt x="4754640" y="2312738"/>
                  <a:pt x="4760178" y="2319661"/>
                </a:cubicBezTo>
                <a:cubicBezTo>
                  <a:pt x="4766492" y="2327554"/>
                  <a:pt x="4776999" y="2330876"/>
                  <a:pt x="4785409" y="2336483"/>
                </a:cubicBezTo>
                <a:cubicBezTo>
                  <a:pt x="4802229" y="2330876"/>
                  <a:pt x="4830264" y="2336482"/>
                  <a:pt x="4835870" y="2319661"/>
                </a:cubicBezTo>
                <a:cubicBezTo>
                  <a:pt x="4838673" y="2311250"/>
                  <a:pt x="4838011" y="2300698"/>
                  <a:pt x="4844280" y="2294429"/>
                </a:cubicBezTo>
                <a:cubicBezTo>
                  <a:pt x="4850549" y="2288160"/>
                  <a:pt x="4861363" y="2289510"/>
                  <a:pt x="4869511" y="2286018"/>
                </a:cubicBezTo>
                <a:cubicBezTo>
                  <a:pt x="4899389" y="2273212"/>
                  <a:pt x="4903043" y="2269269"/>
                  <a:pt x="4928382" y="2252374"/>
                </a:cubicBezTo>
                <a:cubicBezTo>
                  <a:pt x="4933989" y="2241160"/>
                  <a:pt x="4935571" y="2226758"/>
                  <a:pt x="4945203" y="2218731"/>
                </a:cubicBezTo>
                <a:cubicBezTo>
                  <a:pt x="4954082" y="2211331"/>
                  <a:pt x="4967729" y="2213496"/>
                  <a:pt x="4978843" y="2210320"/>
                </a:cubicBezTo>
                <a:cubicBezTo>
                  <a:pt x="4987367" y="2207884"/>
                  <a:pt x="4995664" y="2204713"/>
                  <a:pt x="5004074" y="2201909"/>
                </a:cubicBezTo>
                <a:cubicBezTo>
                  <a:pt x="5009681" y="2193498"/>
                  <a:pt x="5014580" y="2184570"/>
                  <a:pt x="5020894" y="2176677"/>
                </a:cubicBezTo>
                <a:cubicBezTo>
                  <a:pt x="5025847" y="2170485"/>
                  <a:pt x="5033635" y="2166655"/>
                  <a:pt x="5037715" y="2159855"/>
                </a:cubicBezTo>
                <a:cubicBezTo>
                  <a:pt x="5074228" y="2098995"/>
                  <a:pt x="5007199" y="2173550"/>
                  <a:pt x="5071356" y="2109390"/>
                </a:cubicBezTo>
                <a:cubicBezTo>
                  <a:pt x="5090683" y="2051402"/>
                  <a:pt x="5075638" y="2071463"/>
                  <a:pt x="5104997" y="2042103"/>
                </a:cubicBezTo>
                <a:cubicBezTo>
                  <a:pt x="5113879" y="2015454"/>
                  <a:pt x="5111596" y="2014929"/>
                  <a:pt x="5130227" y="1991638"/>
                </a:cubicBezTo>
                <a:cubicBezTo>
                  <a:pt x="5135180" y="1985446"/>
                  <a:pt x="5140248" y="1978896"/>
                  <a:pt x="5147048" y="1974816"/>
                </a:cubicBezTo>
                <a:cubicBezTo>
                  <a:pt x="5154650" y="1970255"/>
                  <a:pt x="5164349" y="1970370"/>
                  <a:pt x="5172278" y="1966405"/>
                </a:cubicBezTo>
                <a:cubicBezTo>
                  <a:pt x="5181319" y="1961884"/>
                  <a:pt x="5189099" y="1955191"/>
                  <a:pt x="5197509" y="1949584"/>
                </a:cubicBezTo>
                <a:cubicBezTo>
                  <a:pt x="5225543" y="1952388"/>
                  <a:pt x="5255605" y="1947158"/>
                  <a:pt x="5281611" y="1957995"/>
                </a:cubicBezTo>
                <a:cubicBezTo>
                  <a:pt x="5293184" y="1962818"/>
                  <a:pt x="5291477" y="1981206"/>
                  <a:pt x="5298431" y="1991638"/>
                </a:cubicBezTo>
                <a:cubicBezTo>
                  <a:pt x="5302829" y="1998236"/>
                  <a:pt x="5309645" y="2002853"/>
                  <a:pt x="5315252" y="2008460"/>
                </a:cubicBezTo>
                <a:cubicBezTo>
                  <a:pt x="5320859" y="2019674"/>
                  <a:pt x="5327134" y="2030579"/>
                  <a:pt x="5332072" y="2042103"/>
                </a:cubicBezTo>
                <a:cubicBezTo>
                  <a:pt x="5335564" y="2050252"/>
                  <a:pt x="5331881" y="2065186"/>
                  <a:pt x="5340482" y="2067336"/>
                </a:cubicBezTo>
                <a:cubicBezTo>
                  <a:pt x="5359713" y="2072144"/>
                  <a:pt x="5379730" y="2061729"/>
                  <a:pt x="5399354" y="2058925"/>
                </a:cubicBezTo>
                <a:cubicBezTo>
                  <a:pt x="5402157" y="2050514"/>
                  <a:pt x="5406785" y="2042504"/>
                  <a:pt x="5407764" y="2033692"/>
                </a:cubicBezTo>
                <a:cubicBezTo>
                  <a:pt x="5412418" y="1991802"/>
                  <a:pt x="5406412" y="1948531"/>
                  <a:pt x="5416174" y="1907529"/>
                </a:cubicBezTo>
                <a:cubicBezTo>
                  <a:pt x="5430191" y="1848653"/>
                  <a:pt x="5463830" y="1859869"/>
                  <a:pt x="5500276" y="1823421"/>
                </a:cubicBezTo>
                <a:cubicBezTo>
                  <a:pt x="5514255" y="1809441"/>
                  <a:pt x="5523233" y="1798264"/>
                  <a:pt x="5542327" y="1789777"/>
                </a:cubicBezTo>
                <a:cubicBezTo>
                  <a:pt x="5558529" y="1782576"/>
                  <a:pt x="5575968" y="1778563"/>
                  <a:pt x="5592789" y="1772956"/>
                </a:cubicBezTo>
                <a:lnTo>
                  <a:pt x="5643250" y="1756134"/>
                </a:lnTo>
                <a:cubicBezTo>
                  <a:pt x="5651660" y="1753330"/>
                  <a:pt x="5659705" y="1748977"/>
                  <a:pt x="5668481" y="1747723"/>
                </a:cubicBezTo>
                <a:lnTo>
                  <a:pt x="5727352" y="1739312"/>
                </a:lnTo>
                <a:cubicBezTo>
                  <a:pt x="5735762" y="1736508"/>
                  <a:pt x="5744654" y="1734866"/>
                  <a:pt x="5752583" y="1730901"/>
                </a:cubicBezTo>
                <a:cubicBezTo>
                  <a:pt x="5761624" y="1726380"/>
                  <a:pt x="5768224" y="1717277"/>
                  <a:pt x="5777813" y="1714080"/>
                </a:cubicBezTo>
                <a:cubicBezTo>
                  <a:pt x="5793991" y="1708687"/>
                  <a:pt x="5811497" y="1708720"/>
                  <a:pt x="5828275" y="1705669"/>
                </a:cubicBezTo>
                <a:cubicBezTo>
                  <a:pt x="5842339" y="1703112"/>
                  <a:pt x="5856309" y="1700062"/>
                  <a:pt x="5870326" y="1697258"/>
                </a:cubicBezTo>
                <a:cubicBezTo>
                  <a:pt x="5889950" y="1700062"/>
                  <a:pt x="5909759" y="1701781"/>
                  <a:pt x="5929197" y="1705669"/>
                </a:cubicBezTo>
                <a:cubicBezTo>
                  <a:pt x="5937890" y="1707408"/>
                  <a:pt x="5948159" y="1707811"/>
                  <a:pt x="5954428" y="1714080"/>
                </a:cubicBezTo>
                <a:cubicBezTo>
                  <a:pt x="5960697" y="1720349"/>
                  <a:pt x="5958874" y="1731382"/>
                  <a:pt x="5962838" y="1739312"/>
                </a:cubicBezTo>
                <a:cubicBezTo>
                  <a:pt x="5967358" y="1748353"/>
                  <a:pt x="5975138" y="1755504"/>
                  <a:pt x="5979658" y="1764545"/>
                </a:cubicBezTo>
                <a:cubicBezTo>
                  <a:pt x="5986410" y="1778049"/>
                  <a:pt x="5991178" y="1792462"/>
                  <a:pt x="5996479" y="1806599"/>
                </a:cubicBezTo>
                <a:cubicBezTo>
                  <a:pt x="5999592" y="1814900"/>
                  <a:pt x="6000584" y="1824082"/>
                  <a:pt x="6004889" y="1831832"/>
                </a:cubicBezTo>
                <a:cubicBezTo>
                  <a:pt x="6033747" y="1883780"/>
                  <a:pt x="6026904" y="1874545"/>
                  <a:pt x="6063760" y="1899119"/>
                </a:cubicBezTo>
                <a:cubicBezTo>
                  <a:pt x="6069367" y="1910333"/>
                  <a:pt x="6075642" y="1921238"/>
                  <a:pt x="6080581" y="1932762"/>
                </a:cubicBezTo>
                <a:cubicBezTo>
                  <a:pt x="6084073" y="1940911"/>
                  <a:pt x="6085026" y="1950065"/>
                  <a:pt x="6088991" y="1957995"/>
                </a:cubicBezTo>
                <a:cubicBezTo>
                  <a:pt x="6093511" y="1967036"/>
                  <a:pt x="6101706" y="1973990"/>
                  <a:pt x="6105811" y="1983227"/>
                </a:cubicBezTo>
                <a:cubicBezTo>
                  <a:pt x="6171316" y="2130622"/>
                  <a:pt x="6083549" y="1949090"/>
                  <a:pt x="6131042" y="2075747"/>
                </a:cubicBezTo>
                <a:cubicBezTo>
                  <a:pt x="6134591" y="2085212"/>
                  <a:pt x="6142256" y="2092568"/>
                  <a:pt x="6147863" y="2100979"/>
                </a:cubicBezTo>
                <a:cubicBezTo>
                  <a:pt x="6150666" y="2112193"/>
                  <a:pt x="6149861" y="2125004"/>
                  <a:pt x="6156273" y="2134622"/>
                </a:cubicBezTo>
                <a:cubicBezTo>
                  <a:pt x="6167269" y="2151117"/>
                  <a:pt x="6198324" y="2176677"/>
                  <a:pt x="6198324" y="2176677"/>
                </a:cubicBezTo>
                <a:cubicBezTo>
                  <a:pt x="6201127" y="2185088"/>
                  <a:pt x="6200465" y="2195640"/>
                  <a:pt x="6206734" y="2201909"/>
                </a:cubicBezTo>
                <a:cubicBezTo>
                  <a:pt x="6213003" y="2208178"/>
                  <a:pt x="6224036" y="2206355"/>
                  <a:pt x="6231965" y="2210320"/>
                </a:cubicBezTo>
                <a:cubicBezTo>
                  <a:pt x="6241006" y="2214841"/>
                  <a:pt x="6248785" y="2221535"/>
                  <a:pt x="6257195" y="2227142"/>
                </a:cubicBezTo>
                <a:lnTo>
                  <a:pt x="6332887" y="2210320"/>
                </a:lnTo>
                <a:cubicBezTo>
                  <a:pt x="6344150" y="2207721"/>
                  <a:pt x="6355194" y="2204176"/>
                  <a:pt x="6366528" y="2201909"/>
                </a:cubicBezTo>
                <a:cubicBezTo>
                  <a:pt x="6395715" y="2196071"/>
                  <a:pt x="6447570" y="2189129"/>
                  <a:pt x="6475861" y="2185088"/>
                </a:cubicBezTo>
                <a:cubicBezTo>
                  <a:pt x="6548166" y="2136879"/>
                  <a:pt x="6463074" y="2201072"/>
                  <a:pt x="6509502" y="2143033"/>
                </a:cubicBezTo>
                <a:cubicBezTo>
                  <a:pt x="6515816" y="2135140"/>
                  <a:pt x="6526322" y="2131819"/>
                  <a:pt x="6534732" y="2126212"/>
                </a:cubicBezTo>
                <a:cubicBezTo>
                  <a:pt x="6540339" y="2117801"/>
                  <a:pt x="6543788" y="2107451"/>
                  <a:pt x="6551553" y="2100979"/>
                </a:cubicBezTo>
                <a:cubicBezTo>
                  <a:pt x="6573603" y="2082602"/>
                  <a:pt x="6612117" y="2079106"/>
                  <a:pt x="6635655" y="2067336"/>
                </a:cubicBezTo>
                <a:cubicBezTo>
                  <a:pt x="6646869" y="2061729"/>
                  <a:pt x="6656973" y="2052825"/>
                  <a:pt x="6669296" y="2050514"/>
                </a:cubicBezTo>
                <a:cubicBezTo>
                  <a:pt x="6702475" y="2044292"/>
                  <a:pt x="6736577" y="2044907"/>
                  <a:pt x="6770218" y="2042103"/>
                </a:cubicBezTo>
                <a:cubicBezTo>
                  <a:pt x="6797003" y="2035406"/>
                  <a:pt x="6818153" y="2029551"/>
                  <a:pt x="6845910" y="2025281"/>
                </a:cubicBezTo>
                <a:cubicBezTo>
                  <a:pt x="6868249" y="2021844"/>
                  <a:pt x="6890765" y="2019674"/>
                  <a:pt x="6913192" y="2016871"/>
                </a:cubicBezTo>
                <a:cubicBezTo>
                  <a:pt x="6935619" y="2011264"/>
                  <a:pt x="6964127" y="2016396"/>
                  <a:pt x="6980473" y="2000049"/>
                </a:cubicBezTo>
                <a:cubicBezTo>
                  <a:pt x="6986080" y="1994442"/>
                  <a:pt x="6990202" y="1986774"/>
                  <a:pt x="6997294" y="1983227"/>
                </a:cubicBezTo>
                <a:cubicBezTo>
                  <a:pt x="7013152" y="1975297"/>
                  <a:pt x="7033003" y="1976240"/>
                  <a:pt x="7047755" y="1966405"/>
                </a:cubicBezTo>
                <a:cubicBezTo>
                  <a:pt x="7056165" y="1960798"/>
                  <a:pt x="7065221" y="1956055"/>
                  <a:pt x="7072986" y="1949584"/>
                </a:cubicBezTo>
                <a:cubicBezTo>
                  <a:pt x="7137749" y="1895611"/>
                  <a:pt x="7060797" y="1949299"/>
                  <a:pt x="7123447" y="1907529"/>
                </a:cubicBezTo>
                <a:cubicBezTo>
                  <a:pt x="7126250" y="1899118"/>
                  <a:pt x="7127552" y="1890047"/>
                  <a:pt x="7131857" y="1882297"/>
                </a:cubicBezTo>
                <a:cubicBezTo>
                  <a:pt x="7148629" y="1852105"/>
                  <a:pt x="7159914" y="1828706"/>
                  <a:pt x="7190728" y="1815010"/>
                </a:cubicBezTo>
                <a:cubicBezTo>
                  <a:pt x="7206930" y="1807808"/>
                  <a:pt x="7241190" y="1798188"/>
                  <a:pt x="7241190" y="1798188"/>
                </a:cubicBezTo>
                <a:cubicBezTo>
                  <a:pt x="7249600" y="1803795"/>
                  <a:pt x="7260624" y="1806729"/>
                  <a:pt x="7266420" y="1815010"/>
                </a:cubicBezTo>
                <a:cubicBezTo>
                  <a:pt x="7353184" y="1938969"/>
                  <a:pt x="7266653" y="1848887"/>
                  <a:pt x="7316882" y="1899119"/>
                </a:cubicBezTo>
                <a:cubicBezTo>
                  <a:pt x="7319685" y="1907530"/>
                  <a:pt x="7319023" y="1918082"/>
                  <a:pt x="7325292" y="1924351"/>
                </a:cubicBezTo>
                <a:cubicBezTo>
                  <a:pt x="7331560" y="1930620"/>
                  <a:pt x="7341657" y="1932762"/>
                  <a:pt x="7350522" y="1932762"/>
                </a:cubicBezTo>
                <a:cubicBezTo>
                  <a:pt x="7435035" y="1932762"/>
                  <a:pt x="7358071" y="1922578"/>
                  <a:pt x="7417804" y="1915940"/>
                </a:cubicBezTo>
                <a:cubicBezTo>
                  <a:pt x="7459691" y="1911285"/>
                  <a:pt x="7501906" y="1910333"/>
                  <a:pt x="7543957" y="1907529"/>
                </a:cubicBezTo>
                <a:cubicBezTo>
                  <a:pt x="7555171" y="1904726"/>
                  <a:pt x="7566484" y="1902295"/>
                  <a:pt x="7577598" y="1899119"/>
                </a:cubicBezTo>
                <a:cubicBezTo>
                  <a:pt x="7586122" y="1896683"/>
                  <a:pt x="7594228" y="1892858"/>
                  <a:pt x="7602829" y="1890708"/>
                </a:cubicBezTo>
                <a:cubicBezTo>
                  <a:pt x="7616697" y="1887241"/>
                  <a:pt x="7630863" y="1885101"/>
                  <a:pt x="7644880" y="1882297"/>
                </a:cubicBezTo>
                <a:cubicBezTo>
                  <a:pt x="7656094" y="1876690"/>
                  <a:pt x="7668890" y="1873502"/>
                  <a:pt x="7678521" y="1865475"/>
                </a:cubicBezTo>
                <a:cubicBezTo>
                  <a:pt x="7686286" y="1859004"/>
                  <a:pt x="7688870" y="1848009"/>
                  <a:pt x="7695341" y="1840243"/>
                </a:cubicBezTo>
                <a:cubicBezTo>
                  <a:pt x="7715577" y="1815958"/>
                  <a:pt x="7720994" y="1814729"/>
                  <a:pt x="7745802" y="1798188"/>
                </a:cubicBezTo>
                <a:cubicBezTo>
                  <a:pt x="7751409" y="1789777"/>
                  <a:pt x="7754730" y="1779271"/>
                  <a:pt x="7762623" y="1772956"/>
                </a:cubicBezTo>
                <a:cubicBezTo>
                  <a:pt x="7769545" y="1767418"/>
                  <a:pt x="7781585" y="1770814"/>
                  <a:pt x="7787853" y="1764545"/>
                </a:cubicBezTo>
                <a:cubicBezTo>
                  <a:pt x="7794122" y="1758276"/>
                  <a:pt x="7791346" y="1746689"/>
                  <a:pt x="7796264" y="1739312"/>
                </a:cubicBezTo>
                <a:cubicBezTo>
                  <a:pt x="7802861" y="1729415"/>
                  <a:pt x="7813084" y="1722491"/>
                  <a:pt x="7821494" y="1714080"/>
                </a:cubicBezTo>
                <a:cubicBezTo>
                  <a:pt x="7826311" y="1699627"/>
                  <a:pt x="7837204" y="1669094"/>
                  <a:pt x="7838315" y="1655204"/>
                </a:cubicBezTo>
                <a:cubicBezTo>
                  <a:pt x="7843015" y="1596449"/>
                  <a:pt x="7842205" y="1537345"/>
                  <a:pt x="7846725" y="1478576"/>
                </a:cubicBezTo>
                <a:cubicBezTo>
                  <a:pt x="7847821" y="1464323"/>
                  <a:pt x="7852578" y="1450587"/>
                  <a:pt x="7855135" y="1436522"/>
                </a:cubicBezTo>
                <a:cubicBezTo>
                  <a:pt x="7857055" y="1425963"/>
                  <a:pt x="7862284" y="1376943"/>
                  <a:pt x="7871955" y="1360824"/>
                </a:cubicBezTo>
                <a:cubicBezTo>
                  <a:pt x="7876035" y="1354024"/>
                  <a:pt x="7881488" y="1347126"/>
                  <a:pt x="7888776" y="1344002"/>
                </a:cubicBezTo>
                <a:cubicBezTo>
                  <a:pt x="7901915" y="1338371"/>
                  <a:pt x="7916959" y="1339058"/>
                  <a:pt x="7930827" y="1335591"/>
                </a:cubicBezTo>
                <a:cubicBezTo>
                  <a:pt x="7939428" y="1333441"/>
                  <a:pt x="7947648" y="1329984"/>
                  <a:pt x="7956058" y="1327181"/>
                </a:cubicBezTo>
                <a:cubicBezTo>
                  <a:pt x="7953254" y="1287930"/>
                  <a:pt x="7951992" y="1248539"/>
                  <a:pt x="7947647" y="1209429"/>
                </a:cubicBezTo>
                <a:cubicBezTo>
                  <a:pt x="7947620" y="1209184"/>
                  <a:pt x="7934814" y="1154541"/>
                  <a:pt x="7930827" y="1150553"/>
                </a:cubicBezTo>
                <a:cubicBezTo>
                  <a:pt x="7924558" y="1144284"/>
                  <a:pt x="7914006" y="1144946"/>
                  <a:pt x="7905596" y="1142142"/>
                </a:cubicBezTo>
                <a:cubicBezTo>
                  <a:pt x="7882226" y="1072024"/>
                  <a:pt x="7883263" y="1098074"/>
                  <a:pt x="7897186" y="1007568"/>
                </a:cubicBezTo>
                <a:cubicBezTo>
                  <a:pt x="7898534" y="998805"/>
                  <a:pt x="7899327" y="988604"/>
                  <a:pt x="7905596" y="982335"/>
                </a:cubicBezTo>
                <a:cubicBezTo>
                  <a:pt x="7919891" y="968039"/>
                  <a:pt x="7936879" y="955086"/>
                  <a:pt x="7956058" y="948692"/>
                </a:cubicBezTo>
                <a:lnTo>
                  <a:pt x="8006519" y="931870"/>
                </a:lnTo>
                <a:cubicBezTo>
                  <a:pt x="8059772" y="945185"/>
                  <a:pt x="8030543" y="933869"/>
                  <a:pt x="8090621" y="973925"/>
                </a:cubicBezTo>
                <a:cubicBezTo>
                  <a:pt x="8107441" y="979532"/>
                  <a:pt x="8125224" y="982816"/>
                  <a:pt x="8141082" y="990746"/>
                </a:cubicBezTo>
                <a:cubicBezTo>
                  <a:pt x="8152296" y="996353"/>
                  <a:pt x="8162984" y="1003165"/>
                  <a:pt x="8174723" y="1007568"/>
                </a:cubicBezTo>
                <a:cubicBezTo>
                  <a:pt x="8185546" y="1011627"/>
                  <a:pt x="8197250" y="1012803"/>
                  <a:pt x="8208364" y="1015979"/>
                </a:cubicBezTo>
                <a:cubicBezTo>
                  <a:pt x="8216888" y="1018415"/>
                  <a:pt x="8225184" y="1021586"/>
                  <a:pt x="8233594" y="1024390"/>
                </a:cubicBezTo>
                <a:cubicBezTo>
                  <a:pt x="8239201" y="1032801"/>
                  <a:pt x="8242522" y="1043307"/>
                  <a:pt x="8250415" y="1049622"/>
                </a:cubicBezTo>
                <a:cubicBezTo>
                  <a:pt x="8257337" y="1055160"/>
                  <a:pt x="8267716" y="1054068"/>
                  <a:pt x="8275645" y="1058033"/>
                </a:cubicBezTo>
                <a:cubicBezTo>
                  <a:pt x="8284686" y="1062554"/>
                  <a:pt x="8292983" y="1068540"/>
                  <a:pt x="8300876" y="1074855"/>
                </a:cubicBezTo>
                <a:cubicBezTo>
                  <a:pt x="8307068" y="1079809"/>
                  <a:pt x="8311605" y="1086600"/>
                  <a:pt x="8317697" y="1091677"/>
                </a:cubicBezTo>
                <a:cubicBezTo>
                  <a:pt x="8338561" y="1109065"/>
                  <a:pt x="8354719" y="1119164"/>
                  <a:pt x="8376568" y="1133731"/>
                </a:cubicBezTo>
                <a:cubicBezTo>
                  <a:pt x="8395502" y="1190537"/>
                  <a:pt x="8373650" y="1120603"/>
                  <a:pt x="8393388" y="1209429"/>
                </a:cubicBezTo>
                <a:cubicBezTo>
                  <a:pt x="8395311" y="1218084"/>
                  <a:pt x="8395530" y="1228392"/>
                  <a:pt x="8401799" y="1234661"/>
                </a:cubicBezTo>
                <a:cubicBezTo>
                  <a:pt x="8408067" y="1240930"/>
                  <a:pt x="8418619" y="1240268"/>
                  <a:pt x="8427029" y="1243072"/>
                </a:cubicBezTo>
                <a:cubicBezTo>
                  <a:pt x="8553856" y="1217704"/>
                  <a:pt x="8395827" y="1250007"/>
                  <a:pt x="8502721" y="1226250"/>
                </a:cubicBezTo>
                <a:cubicBezTo>
                  <a:pt x="8563618" y="1212716"/>
                  <a:pt x="8524914" y="1224458"/>
                  <a:pt x="8570003" y="1209429"/>
                </a:cubicBezTo>
                <a:cubicBezTo>
                  <a:pt x="8578413" y="1203822"/>
                  <a:pt x="8586192" y="1197128"/>
                  <a:pt x="8595233" y="1192607"/>
                </a:cubicBezTo>
                <a:cubicBezTo>
                  <a:pt x="8612473" y="1183986"/>
                  <a:pt x="8646522" y="1178984"/>
                  <a:pt x="8662515" y="1175785"/>
                </a:cubicBezTo>
                <a:cubicBezTo>
                  <a:pt x="8710835" y="1127462"/>
                  <a:pt x="8685760" y="1140000"/>
                  <a:pt x="8729797" y="1125320"/>
                </a:cubicBezTo>
                <a:cubicBezTo>
                  <a:pt x="8735404" y="1116909"/>
                  <a:pt x="8742512" y="1109324"/>
                  <a:pt x="8746617" y="1100087"/>
                </a:cubicBezTo>
                <a:cubicBezTo>
                  <a:pt x="8753818" y="1083884"/>
                  <a:pt x="8763438" y="1049622"/>
                  <a:pt x="8763438" y="1049622"/>
                </a:cubicBezTo>
                <a:cubicBezTo>
                  <a:pt x="8760634" y="1032800"/>
                  <a:pt x="8762653" y="1014411"/>
                  <a:pt x="8755027" y="999157"/>
                </a:cubicBezTo>
                <a:cubicBezTo>
                  <a:pt x="8750507" y="990116"/>
                  <a:pt x="8737562" y="988806"/>
                  <a:pt x="8729797" y="982335"/>
                </a:cubicBezTo>
                <a:cubicBezTo>
                  <a:pt x="8720660" y="974720"/>
                  <a:pt x="8711868" y="966492"/>
                  <a:pt x="8704566" y="957103"/>
                </a:cubicBezTo>
                <a:cubicBezTo>
                  <a:pt x="8630294" y="861605"/>
                  <a:pt x="8710192" y="945909"/>
                  <a:pt x="8637284" y="872994"/>
                </a:cubicBezTo>
                <a:cubicBezTo>
                  <a:pt x="8631677" y="861780"/>
                  <a:pt x="8625120" y="850992"/>
                  <a:pt x="8620464" y="839351"/>
                </a:cubicBezTo>
                <a:cubicBezTo>
                  <a:pt x="8594694" y="774920"/>
                  <a:pt x="8619063" y="804306"/>
                  <a:pt x="8586823" y="772064"/>
                </a:cubicBezTo>
                <a:cubicBezTo>
                  <a:pt x="8589626" y="727206"/>
                  <a:pt x="8592669" y="682362"/>
                  <a:pt x="8595233" y="637490"/>
                </a:cubicBezTo>
                <a:cubicBezTo>
                  <a:pt x="8598276" y="584234"/>
                  <a:pt x="8599023" y="530826"/>
                  <a:pt x="8603644" y="477684"/>
                </a:cubicBezTo>
                <a:cubicBezTo>
                  <a:pt x="8604645" y="466168"/>
                  <a:pt x="8609547" y="455325"/>
                  <a:pt x="8612054" y="444041"/>
                </a:cubicBezTo>
                <a:cubicBezTo>
                  <a:pt x="8615155" y="430086"/>
                  <a:pt x="8616703" y="415779"/>
                  <a:pt x="8620464" y="401987"/>
                </a:cubicBezTo>
                <a:cubicBezTo>
                  <a:pt x="8625129" y="384880"/>
                  <a:pt x="8627449" y="366275"/>
                  <a:pt x="8637284" y="351521"/>
                </a:cubicBezTo>
                <a:cubicBezTo>
                  <a:pt x="8675843" y="293679"/>
                  <a:pt x="8664532" y="320235"/>
                  <a:pt x="8679336" y="275824"/>
                </a:cubicBezTo>
                <a:cubicBezTo>
                  <a:pt x="8667592" y="170131"/>
                  <a:pt x="8665787" y="192642"/>
                  <a:pt x="8679336" y="57142"/>
                </a:cubicBezTo>
                <a:cubicBezTo>
                  <a:pt x="8680218" y="48320"/>
                  <a:pt x="8681477" y="38178"/>
                  <a:pt x="8687746" y="31909"/>
                </a:cubicBezTo>
                <a:cubicBezTo>
                  <a:pt x="8694014" y="25640"/>
                  <a:pt x="8704566" y="26302"/>
                  <a:pt x="8712976" y="23498"/>
                </a:cubicBezTo>
                <a:cubicBezTo>
                  <a:pt x="8737459" y="-986"/>
                  <a:pt x="8737833" y="-10333"/>
                  <a:pt x="8788668" y="15087"/>
                </a:cubicBezTo>
                <a:cubicBezTo>
                  <a:pt x="8801206" y="21356"/>
                  <a:pt x="8805752" y="37324"/>
                  <a:pt x="8813899" y="48731"/>
                </a:cubicBezTo>
                <a:cubicBezTo>
                  <a:pt x="8819774" y="56957"/>
                  <a:pt x="8825704" y="65187"/>
                  <a:pt x="8830719" y="73963"/>
                </a:cubicBezTo>
                <a:cubicBezTo>
                  <a:pt x="8836939" y="84849"/>
                  <a:pt x="8839843" y="97710"/>
                  <a:pt x="8847540" y="107607"/>
                </a:cubicBezTo>
                <a:cubicBezTo>
                  <a:pt x="8874030" y="141668"/>
                  <a:pt x="8884676" y="146384"/>
                  <a:pt x="8914821" y="166483"/>
                </a:cubicBezTo>
                <a:cubicBezTo>
                  <a:pt x="8928838" y="163679"/>
                  <a:pt x="8943004" y="161539"/>
                  <a:pt x="8956872" y="158072"/>
                </a:cubicBezTo>
                <a:cubicBezTo>
                  <a:pt x="8965473" y="155922"/>
                  <a:pt x="8973238" y="149661"/>
                  <a:pt x="8982103" y="149661"/>
                </a:cubicBezTo>
                <a:cubicBezTo>
                  <a:pt x="9004705" y="149661"/>
                  <a:pt x="9026958" y="155268"/>
                  <a:pt x="9049385" y="158072"/>
                </a:cubicBezTo>
                <a:cubicBezTo>
                  <a:pt x="9057795" y="160876"/>
                  <a:pt x="9067239" y="161565"/>
                  <a:pt x="9074615" y="166483"/>
                </a:cubicBezTo>
                <a:cubicBezTo>
                  <a:pt x="9102262" y="184915"/>
                  <a:pt x="9097270" y="193671"/>
                  <a:pt x="9116666" y="216948"/>
                </a:cubicBezTo>
                <a:cubicBezTo>
                  <a:pt x="9124280" y="226086"/>
                  <a:pt x="9133487" y="233769"/>
                  <a:pt x="9141897" y="242180"/>
                </a:cubicBezTo>
                <a:cubicBezTo>
                  <a:pt x="9144700" y="253395"/>
                  <a:pt x="9145754" y="265199"/>
                  <a:pt x="9150307" y="275824"/>
                </a:cubicBezTo>
                <a:cubicBezTo>
                  <a:pt x="9154289" y="285115"/>
                  <a:pt x="9163932" y="291466"/>
                  <a:pt x="9167128" y="301056"/>
                </a:cubicBezTo>
                <a:cubicBezTo>
                  <a:pt x="9175999" y="327670"/>
                  <a:pt x="9175538" y="338843"/>
                  <a:pt x="9175538" y="359932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107" name="Straight Connector 9"/>
          <p:cNvCxnSpPr>
            <a:cxnSpLocks noChangeShapeType="1"/>
          </p:cNvCxnSpPr>
          <p:nvPr/>
        </p:nvCxnSpPr>
        <p:spPr bwMode="auto">
          <a:xfrm rot="5400000" flipV="1">
            <a:off x="2181225" y="2381250"/>
            <a:ext cx="7938" cy="10683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08" name="TextBox 10"/>
          <p:cNvSpPr txBox="1">
            <a:spLocks noChangeArrowheads="1"/>
          </p:cNvSpPr>
          <p:nvPr/>
        </p:nvSpPr>
        <p:spPr bwMode="auto">
          <a:xfrm>
            <a:off x="1641475" y="2405063"/>
            <a:ext cx="1039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250 m</a:t>
            </a:r>
          </a:p>
        </p:txBody>
      </p:sp>
      <p:sp>
        <p:nvSpPr>
          <p:cNvPr id="47109" name="TextBox 11"/>
          <p:cNvSpPr txBox="1">
            <a:spLocks noChangeArrowheads="1"/>
          </p:cNvSpPr>
          <p:nvPr/>
        </p:nvSpPr>
        <p:spPr bwMode="auto">
          <a:xfrm>
            <a:off x="4486275" y="3889375"/>
            <a:ext cx="86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2001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15875" y="536575"/>
            <a:ext cx="9175750" cy="5849938"/>
            <a:chOff x="-15800" y="704571"/>
            <a:chExt cx="9175542" cy="5849548"/>
          </a:xfrm>
        </p:grpSpPr>
        <p:grpSp>
          <p:nvGrpSpPr>
            <p:cNvPr id="47117" name="Group 12"/>
            <p:cNvGrpSpPr>
              <a:grpSpLocks/>
            </p:cNvGrpSpPr>
            <p:nvPr/>
          </p:nvGrpSpPr>
          <p:grpSpPr bwMode="auto">
            <a:xfrm>
              <a:off x="0" y="704571"/>
              <a:ext cx="9159000" cy="5849548"/>
              <a:chOff x="-15000" y="700462"/>
              <a:chExt cx="9159000" cy="5849548"/>
            </a:xfrm>
          </p:grpSpPr>
          <p:pic>
            <p:nvPicPr>
              <p:cNvPr id="47119" name="Picture 5" descr="CP 2008ppt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000" y="700462"/>
                <a:ext cx="9159000" cy="5849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120" name="TextBox 14"/>
              <p:cNvSpPr txBox="1">
                <a:spLocks noChangeArrowheads="1"/>
              </p:cNvSpPr>
              <p:nvPr/>
            </p:nvSpPr>
            <p:spPr bwMode="auto">
              <a:xfrm>
                <a:off x="3946078" y="3220099"/>
                <a:ext cx="8693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>
                    <a:solidFill>
                      <a:srgbClr val="FFFFFF"/>
                    </a:solidFill>
                  </a:rPr>
                  <a:t>2008</a:t>
                </a:r>
              </a:p>
            </p:txBody>
          </p:sp>
        </p:grpSp>
        <p:sp>
          <p:nvSpPr>
            <p:cNvPr id="47118" name="Freeform 16"/>
            <p:cNvSpPr>
              <a:spLocks/>
            </p:cNvSpPr>
            <p:nvPr/>
          </p:nvSpPr>
          <p:spPr bwMode="auto">
            <a:xfrm>
              <a:off x="-15800" y="1811070"/>
              <a:ext cx="9175542" cy="4573770"/>
            </a:xfrm>
            <a:custGeom>
              <a:avLst/>
              <a:gdLst>
                <a:gd name="T0" fmla="*/ 168204 w 9175542"/>
                <a:gd name="T1" fmla="*/ 4472840 h 4573770"/>
                <a:gd name="T2" fmla="*/ 269126 w 9175542"/>
                <a:gd name="T3" fmla="*/ 4321444 h 4573770"/>
                <a:gd name="T4" fmla="*/ 622355 w 9175542"/>
                <a:gd name="T5" fmla="*/ 4228925 h 4573770"/>
                <a:gd name="T6" fmla="*/ 681227 w 9175542"/>
                <a:gd name="T7" fmla="*/ 3959778 h 4573770"/>
                <a:gd name="T8" fmla="*/ 849431 w 9175542"/>
                <a:gd name="T9" fmla="*/ 3875669 h 4573770"/>
                <a:gd name="T10" fmla="*/ 1118557 w 9175542"/>
                <a:gd name="T11" fmla="*/ 3749506 h 4573770"/>
                <a:gd name="T12" fmla="*/ 1269941 w 9175542"/>
                <a:gd name="T13" fmla="*/ 3690630 h 4573770"/>
                <a:gd name="T14" fmla="*/ 1421325 w 9175542"/>
                <a:gd name="T15" fmla="*/ 3598111 h 4573770"/>
                <a:gd name="T16" fmla="*/ 1623170 w 9175542"/>
                <a:gd name="T17" fmla="*/ 3413072 h 4573770"/>
                <a:gd name="T18" fmla="*/ 1715682 w 9175542"/>
                <a:gd name="T19" fmla="*/ 3118692 h 4573770"/>
                <a:gd name="T20" fmla="*/ 1883886 w 9175542"/>
                <a:gd name="T21" fmla="*/ 2984119 h 4573770"/>
                <a:gd name="T22" fmla="*/ 2127783 w 9175542"/>
                <a:gd name="T23" fmla="*/ 2883188 h 4573770"/>
                <a:gd name="T24" fmla="*/ 2363268 w 9175542"/>
                <a:gd name="T25" fmla="*/ 2799080 h 4573770"/>
                <a:gd name="T26" fmla="*/ 2548293 w 9175542"/>
                <a:gd name="T27" fmla="*/ 2698150 h 4573770"/>
                <a:gd name="T28" fmla="*/ 2809009 w 9175542"/>
                <a:gd name="T29" fmla="*/ 2639274 h 4573770"/>
                <a:gd name="T30" fmla="*/ 3061316 w 9175542"/>
                <a:gd name="T31" fmla="*/ 2588809 h 4573770"/>
                <a:gd name="T32" fmla="*/ 3288391 w 9175542"/>
                <a:gd name="T33" fmla="*/ 2529933 h 4573770"/>
                <a:gd name="T34" fmla="*/ 3422955 w 9175542"/>
                <a:gd name="T35" fmla="*/ 2269196 h 4573770"/>
                <a:gd name="T36" fmla="*/ 3692081 w 9175542"/>
                <a:gd name="T37" fmla="*/ 2235553 h 4573770"/>
                <a:gd name="T38" fmla="*/ 3952798 w 9175542"/>
                <a:gd name="T39" fmla="*/ 2159855 h 4573770"/>
                <a:gd name="T40" fmla="*/ 4137823 w 9175542"/>
                <a:gd name="T41" fmla="*/ 2168266 h 4573770"/>
                <a:gd name="T42" fmla="*/ 4272386 w 9175542"/>
                <a:gd name="T43" fmla="*/ 2218731 h 4573770"/>
                <a:gd name="T44" fmla="*/ 4398539 w 9175542"/>
                <a:gd name="T45" fmla="*/ 2084157 h 4573770"/>
                <a:gd name="T46" fmla="*/ 4625615 w 9175542"/>
                <a:gd name="T47" fmla="*/ 2050514 h 4573770"/>
                <a:gd name="T48" fmla="*/ 4726537 w 9175542"/>
                <a:gd name="T49" fmla="*/ 2201909 h 4573770"/>
                <a:gd name="T50" fmla="*/ 4844280 w 9175542"/>
                <a:gd name="T51" fmla="*/ 2294429 h 4573770"/>
                <a:gd name="T52" fmla="*/ 5004074 w 9175542"/>
                <a:gd name="T53" fmla="*/ 2201909 h 4573770"/>
                <a:gd name="T54" fmla="*/ 5130227 w 9175542"/>
                <a:gd name="T55" fmla="*/ 1991638 h 4573770"/>
                <a:gd name="T56" fmla="*/ 5298431 w 9175542"/>
                <a:gd name="T57" fmla="*/ 1991638 h 4573770"/>
                <a:gd name="T58" fmla="*/ 5407764 w 9175542"/>
                <a:gd name="T59" fmla="*/ 2033692 h 4573770"/>
                <a:gd name="T60" fmla="*/ 5643250 w 9175542"/>
                <a:gd name="T61" fmla="*/ 1756134 h 4573770"/>
                <a:gd name="T62" fmla="*/ 5828275 w 9175542"/>
                <a:gd name="T63" fmla="*/ 1705669 h 4573770"/>
                <a:gd name="T64" fmla="*/ 5979658 w 9175542"/>
                <a:gd name="T65" fmla="*/ 1764545 h 4573770"/>
                <a:gd name="T66" fmla="*/ 6088991 w 9175542"/>
                <a:gd name="T67" fmla="*/ 1957995 h 4573770"/>
                <a:gd name="T68" fmla="*/ 6198324 w 9175542"/>
                <a:gd name="T69" fmla="*/ 2176677 h 4573770"/>
                <a:gd name="T70" fmla="*/ 6366528 w 9175542"/>
                <a:gd name="T71" fmla="*/ 2201909 h 4573770"/>
                <a:gd name="T72" fmla="*/ 6635655 w 9175542"/>
                <a:gd name="T73" fmla="*/ 2067336 h 4573770"/>
                <a:gd name="T74" fmla="*/ 6980473 w 9175542"/>
                <a:gd name="T75" fmla="*/ 2000049 h 4573770"/>
                <a:gd name="T76" fmla="*/ 7131857 w 9175542"/>
                <a:gd name="T77" fmla="*/ 1882297 h 4573770"/>
                <a:gd name="T78" fmla="*/ 7325292 w 9175542"/>
                <a:gd name="T79" fmla="*/ 1924351 h 4573770"/>
                <a:gd name="T80" fmla="*/ 7602829 w 9175542"/>
                <a:gd name="T81" fmla="*/ 1890708 h 4573770"/>
                <a:gd name="T82" fmla="*/ 7762623 w 9175542"/>
                <a:gd name="T83" fmla="*/ 1772956 h 4573770"/>
                <a:gd name="T84" fmla="*/ 7846725 w 9175542"/>
                <a:gd name="T85" fmla="*/ 1478576 h 4573770"/>
                <a:gd name="T86" fmla="*/ 7956058 w 9175542"/>
                <a:gd name="T87" fmla="*/ 1327181 h 4573770"/>
                <a:gd name="T88" fmla="*/ 7905596 w 9175542"/>
                <a:gd name="T89" fmla="*/ 982335 h 4573770"/>
                <a:gd name="T90" fmla="*/ 8174723 w 9175542"/>
                <a:gd name="T91" fmla="*/ 1007568 h 4573770"/>
                <a:gd name="T92" fmla="*/ 8300876 w 9175542"/>
                <a:gd name="T93" fmla="*/ 1074855 h 4573770"/>
                <a:gd name="T94" fmla="*/ 8427029 w 9175542"/>
                <a:gd name="T95" fmla="*/ 1243072 h 4573770"/>
                <a:gd name="T96" fmla="*/ 8729797 w 9175542"/>
                <a:gd name="T97" fmla="*/ 1125320 h 4573770"/>
                <a:gd name="T98" fmla="*/ 8704566 w 9175542"/>
                <a:gd name="T99" fmla="*/ 957103 h 4573770"/>
                <a:gd name="T100" fmla="*/ 8603644 w 9175542"/>
                <a:gd name="T101" fmla="*/ 477684 h 4573770"/>
                <a:gd name="T102" fmla="*/ 8679336 w 9175542"/>
                <a:gd name="T103" fmla="*/ 57142 h 4573770"/>
                <a:gd name="T104" fmla="*/ 8830719 w 9175542"/>
                <a:gd name="T105" fmla="*/ 73963 h 4573770"/>
                <a:gd name="T106" fmla="*/ 9049385 w 9175542"/>
                <a:gd name="T107" fmla="*/ 158072 h 4573770"/>
                <a:gd name="T108" fmla="*/ 9167128 w 9175542"/>
                <a:gd name="T109" fmla="*/ 301056 h 45737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175542" h="4573770">
                  <a:moveTo>
                    <a:pt x="0" y="4573770"/>
                  </a:moveTo>
                  <a:lnTo>
                    <a:pt x="58871" y="4556948"/>
                  </a:lnTo>
                  <a:cubicBezTo>
                    <a:pt x="67362" y="4554400"/>
                    <a:pt x="76173" y="4552503"/>
                    <a:pt x="84102" y="4548538"/>
                  </a:cubicBezTo>
                  <a:cubicBezTo>
                    <a:pt x="149323" y="4515925"/>
                    <a:pt x="71137" y="4544449"/>
                    <a:pt x="134563" y="4523305"/>
                  </a:cubicBezTo>
                  <a:cubicBezTo>
                    <a:pt x="145777" y="4506483"/>
                    <a:pt x="164881" y="4492782"/>
                    <a:pt x="168204" y="4472840"/>
                  </a:cubicBezTo>
                  <a:cubicBezTo>
                    <a:pt x="171007" y="4456018"/>
                    <a:pt x="173270" y="4439098"/>
                    <a:pt x="176614" y="4422375"/>
                  </a:cubicBezTo>
                  <a:cubicBezTo>
                    <a:pt x="178881" y="4411040"/>
                    <a:pt x="177412" y="4397431"/>
                    <a:pt x="185024" y="4388731"/>
                  </a:cubicBezTo>
                  <a:cubicBezTo>
                    <a:pt x="198336" y="4373516"/>
                    <a:pt x="235485" y="4355088"/>
                    <a:pt x="235485" y="4355088"/>
                  </a:cubicBezTo>
                  <a:cubicBezTo>
                    <a:pt x="238289" y="4346677"/>
                    <a:pt x="237627" y="4336124"/>
                    <a:pt x="243896" y="4329855"/>
                  </a:cubicBezTo>
                  <a:cubicBezTo>
                    <a:pt x="250164" y="4323586"/>
                    <a:pt x="261197" y="4325409"/>
                    <a:pt x="269126" y="4321444"/>
                  </a:cubicBezTo>
                  <a:cubicBezTo>
                    <a:pt x="278167" y="4316923"/>
                    <a:pt x="285947" y="4310230"/>
                    <a:pt x="294357" y="4304623"/>
                  </a:cubicBezTo>
                  <a:cubicBezTo>
                    <a:pt x="330801" y="4310230"/>
                    <a:pt x="366837" y="4320215"/>
                    <a:pt x="403690" y="4321444"/>
                  </a:cubicBezTo>
                  <a:cubicBezTo>
                    <a:pt x="517357" y="4325233"/>
                    <a:pt x="508459" y="4325770"/>
                    <a:pt x="571894" y="4304623"/>
                  </a:cubicBezTo>
                  <a:lnTo>
                    <a:pt x="605535" y="4254158"/>
                  </a:lnTo>
                  <a:cubicBezTo>
                    <a:pt x="611142" y="4245747"/>
                    <a:pt x="619159" y="4238515"/>
                    <a:pt x="622355" y="4228925"/>
                  </a:cubicBezTo>
                  <a:lnTo>
                    <a:pt x="630765" y="4203693"/>
                  </a:lnTo>
                  <a:cubicBezTo>
                    <a:pt x="625158" y="4172853"/>
                    <a:pt x="622021" y="4141460"/>
                    <a:pt x="613945" y="4111173"/>
                  </a:cubicBezTo>
                  <a:cubicBezTo>
                    <a:pt x="598007" y="4051402"/>
                    <a:pt x="570961" y="4096917"/>
                    <a:pt x="605535" y="4001832"/>
                  </a:cubicBezTo>
                  <a:cubicBezTo>
                    <a:pt x="608989" y="3992333"/>
                    <a:pt x="621724" y="3989531"/>
                    <a:pt x="630765" y="3985010"/>
                  </a:cubicBezTo>
                  <a:cubicBezTo>
                    <a:pt x="700418" y="3950180"/>
                    <a:pt x="608904" y="4007994"/>
                    <a:pt x="681227" y="3959778"/>
                  </a:cubicBezTo>
                  <a:cubicBezTo>
                    <a:pt x="686834" y="3951367"/>
                    <a:pt x="690154" y="3940860"/>
                    <a:pt x="698047" y="3934545"/>
                  </a:cubicBezTo>
                  <a:cubicBezTo>
                    <a:pt x="704969" y="3929007"/>
                    <a:pt x="714977" y="3929247"/>
                    <a:pt x="723278" y="3926134"/>
                  </a:cubicBezTo>
                  <a:cubicBezTo>
                    <a:pt x="737414" y="3920833"/>
                    <a:pt x="751007" y="3914087"/>
                    <a:pt x="765329" y="3909313"/>
                  </a:cubicBezTo>
                  <a:cubicBezTo>
                    <a:pt x="781495" y="3903924"/>
                    <a:pt x="808003" y="3900590"/>
                    <a:pt x="824200" y="3892491"/>
                  </a:cubicBezTo>
                  <a:cubicBezTo>
                    <a:pt x="833241" y="3887970"/>
                    <a:pt x="840655" y="3880684"/>
                    <a:pt x="849431" y="3875669"/>
                  </a:cubicBezTo>
                  <a:cubicBezTo>
                    <a:pt x="884077" y="3855870"/>
                    <a:pt x="892184" y="3855811"/>
                    <a:pt x="933533" y="3842026"/>
                  </a:cubicBezTo>
                  <a:lnTo>
                    <a:pt x="1009225" y="3816793"/>
                  </a:lnTo>
                  <a:lnTo>
                    <a:pt x="1034455" y="3808382"/>
                  </a:lnTo>
                  <a:cubicBezTo>
                    <a:pt x="1037259" y="3799971"/>
                    <a:pt x="1037328" y="3790073"/>
                    <a:pt x="1042866" y="3783150"/>
                  </a:cubicBezTo>
                  <a:cubicBezTo>
                    <a:pt x="1057406" y="3764974"/>
                    <a:pt x="1103135" y="3754647"/>
                    <a:pt x="1118557" y="3749506"/>
                  </a:cubicBezTo>
                  <a:lnTo>
                    <a:pt x="1143788" y="3741096"/>
                  </a:lnTo>
                  <a:lnTo>
                    <a:pt x="1169019" y="3732685"/>
                  </a:lnTo>
                  <a:cubicBezTo>
                    <a:pt x="1177429" y="3727078"/>
                    <a:pt x="1185012" y="3719969"/>
                    <a:pt x="1194249" y="3715863"/>
                  </a:cubicBezTo>
                  <a:cubicBezTo>
                    <a:pt x="1210451" y="3708661"/>
                    <a:pt x="1227890" y="3704648"/>
                    <a:pt x="1244711" y="3699041"/>
                  </a:cubicBezTo>
                  <a:lnTo>
                    <a:pt x="1269941" y="3690630"/>
                  </a:lnTo>
                  <a:lnTo>
                    <a:pt x="1295172" y="3682220"/>
                  </a:lnTo>
                  <a:lnTo>
                    <a:pt x="1320402" y="3673809"/>
                  </a:lnTo>
                  <a:cubicBezTo>
                    <a:pt x="1363024" y="3631185"/>
                    <a:pt x="1307864" y="3681333"/>
                    <a:pt x="1362453" y="3648576"/>
                  </a:cubicBezTo>
                  <a:cubicBezTo>
                    <a:pt x="1396750" y="3627996"/>
                    <a:pt x="1361710" y="3634031"/>
                    <a:pt x="1396094" y="3606522"/>
                  </a:cubicBezTo>
                  <a:cubicBezTo>
                    <a:pt x="1403016" y="3600984"/>
                    <a:pt x="1413575" y="3602417"/>
                    <a:pt x="1421325" y="3598111"/>
                  </a:cubicBezTo>
                  <a:cubicBezTo>
                    <a:pt x="1517337" y="3544767"/>
                    <a:pt x="1442212" y="3584765"/>
                    <a:pt x="1488607" y="3547646"/>
                  </a:cubicBezTo>
                  <a:cubicBezTo>
                    <a:pt x="1496500" y="3541331"/>
                    <a:pt x="1506690" y="3537972"/>
                    <a:pt x="1513837" y="3530824"/>
                  </a:cubicBezTo>
                  <a:cubicBezTo>
                    <a:pt x="1523749" y="3520912"/>
                    <a:pt x="1528591" y="3506494"/>
                    <a:pt x="1539068" y="3497181"/>
                  </a:cubicBezTo>
                  <a:cubicBezTo>
                    <a:pt x="1554177" y="3483750"/>
                    <a:pt x="1589529" y="3463537"/>
                    <a:pt x="1589529" y="3463537"/>
                  </a:cubicBezTo>
                  <a:cubicBezTo>
                    <a:pt x="1600743" y="3446715"/>
                    <a:pt x="1616777" y="3432251"/>
                    <a:pt x="1623170" y="3413072"/>
                  </a:cubicBezTo>
                  <a:lnTo>
                    <a:pt x="1639990" y="3362607"/>
                  </a:lnTo>
                  <a:cubicBezTo>
                    <a:pt x="1629084" y="3308070"/>
                    <a:pt x="1624188" y="3304925"/>
                    <a:pt x="1639990" y="3236444"/>
                  </a:cubicBezTo>
                  <a:cubicBezTo>
                    <a:pt x="1642263" y="3226595"/>
                    <a:pt x="1651204" y="3219623"/>
                    <a:pt x="1656811" y="3211212"/>
                  </a:cubicBezTo>
                  <a:cubicBezTo>
                    <a:pt x="1662418" y="3194390"/>
                    <a:pt x="1661094" y="3173286"/>
                    <a:pt x="1673631" y="3160747"/>
                  </a:cubicBezTo>
                  <a:cubicBezTo>
                    <a:pt x="1687648" y="3146729"/>
                    <a:pt x="1699188" y="3129689"/>
                    <a:pt x="1715682" y="3118692"/>
                  </a:cubicBezTo>
                  <a:cubicBezTo>
                    <a:pt x="1732503" y="3107478"/>
                    <a:pt x="1751850" y="3099345"/>
                    <a:pt x="1766144" y="3085049"/>
                  </a:cubicBezTo>
                  <a:cubicBezTo>
                    <a:pt x="1800239" y="3050950"/>
                    <a:pt x="1780736" y="3065135"/>
                    <a:pt x="1825015" y="3042995"/>
                  </a:cubicBezTo>
                  <a:cubicBezTo>
                    <a:pt x="1833425" y="3034584"/>
                    <a:pt x="1843648" y="3027659"/>
                    <a:pt x="1850246" y="3017762"/>
                  </a:cubicBezTo>
                  <a:cubicBezTo>
                    <a:pt x="1855163" y="3010385"/>
                    <a:pt x="1852387" y="2998799"/>
                    <a:pt x="1858656" y="2992530"/>
                  </a:cubicBezTo>
                  <a:cubicBezTo>
                    <a:pt x="1864924" y="2986261"/>
                    <a:pt x="1875957" y="2988084"/>
                    <a:pt x="1883886" y="2984119"/>
                  </a:cubicBezTo>
                  <a:cubicBezTo>
                    <a:pt x="1892927" y="2979598"/>
                    <a:pt x="1900707" y="2972904"/>
                    <a:pt x="1909117" y="2967297"/>
                  </a:cubicBezTo>
                  <a:cubicBezTo>
                    <a:pt x="1921782" y="2929297"/>
                    <a:pt x="1908143" y="2946562"/>
                    <a:pt x="1951168" y="2933654"/>
                  </a:cubicBezTo>
                  <a:cubicBezTo>
                    <a:pt x="1968151" y="2928559"/>
                    <a:pt x="2001629" y="2916832"/>
                    <a:pt x="2001629" y="2916832"/>
                  </a:cubicBezTo>
                  <a:cubicBezTo>
                    <a:pt x="2007236" y="2911225"/>
                    <a:pt x="2011650" y="2904090"/>
                    <a:pt x="2018450" y="2900010"/>
                  </a:cubicBezTo>
                  <a:cubicBezTo>
                    <a:pt x="2042778" y="2885412"/>
                    <a:pt x="2122670" y="2883827"/>
                    <a:pt x="2127783" y="2883188"/>
                  </a:cubicBezTo>
                  <a:cubicBezTo>
                    <a:pt x="2144704" y="2881073"/>
                    <a:pt x="2161570" y="2878351"/>
                    <a:pt x="2178244" y="2874778"/>
                  </a:cubicBezTo>
                  <a:cubicBezTo>
                    <a:pt x="2200848" y="2869934"/>
                    <a:pt x="2245525" y="2857956"/>
                    <a:pt x="2245525" y="2857956"/>
                  </a:cubicBezTo>
                  <a:cubicBezTo>
                    <a:pt x="2278379" y="2825100"/>
                    <a:pt x="2243907" y="2854559"/>
                    <a:pt x="2287576" y="2832723"/>
                  </a:cubicBezTo>
                  <a:cubicBezTo>
                    <a:pt x="2296617" y="2828202"/>
                    <a:pt x="2303570" y="2820007"/>
                    <a:pt x="2312807" y="2815902"/>
                  </a:cubicBezTo>
                  <a:cubicBezTo>
                    <a:pt x="2329009" y="2808701"/>
                    <a:pt x="2346448" y="2804687"/>
                    <a:pt x="2363268" y="2799080"/>
                  </a:cubicBezTo>
                  <a:lnTo>
                    <a:pt x="2388499" y="2790669"/>
                  </a:lnTo>
                  <a:cubicBezTo>
                    <a:pt x="2396909" y="2787865"/>
                    <a:pt x="2406354" y="2787176"/>
                    <a:pt x="2413730" y="2782258"/>
                  </a:cubicBezTo>
                  <a:cubicBezTo>
                    <a:pt x="2474623" y="2741660"/>
                    <a:pt x="2446110" y="2757656"/>
                    <a:pt x="2497832" y="2731793"/>
                  </a:cubicBezTo>
                  <a:cubicBezTo>
                    <a:pt x="2503439" y="2723382"/>
                    <a:pt x="2506242" y="2712168"/>
                    <a:pt x="2514652" y="2706561"/>
                  </a:cubicBezTo>
                  <a:cubicBezTo>
                    <a:pt x="2524269" y="2700149"/>
                    <a:pt x="2537179" y="2701326"/>
                    <a:pt x="2548293" y="2698150"/>
                  </a:cubicBezTo>
                  <a:cubicBezTo>
                    <a:pt x="2556817" y="2695714"/>
                    <a:pt x="2565000" y="2692175"/>
                    <a:pt x="2573524" y="2689739"/>
                  </a:cubicBezTo>
                  <a:cubicBezTo>
                    <a:pt x="2633960" y="2672470"/>
                    <a:pt x="2579842" y="2690262"/>
                    <a:pt x="2649215" y="2672917"/>
                  </a:cubicBezTo>
                  <a:cubicBezTo>
                    <a:pt x="2684380" y="2664125"/>
                    <a:pt x="2667191" y="2662387"/>
                    <a:pt x="2708087" y="2656095"/>
                  </a:cubicBezTo>
                  <a:cubicBezTo>
                    <a:pt x="2733178" y="2652235"/>
                    <a:pt x="2758548" y="2650488"/>
                    <a:pt x="2783779" y="2647685"/>
                  </a:cubicBezTo>
                  <a:cubicBezTo>
                    <a:pt x="2792189" y="2644881"/>
                    <a:pt x="2800485" y="2641710"/>
                    <a:pt x="2809009" y="2639274"/>
                  </a:cubicBezTo>
                  <a:cubicBezTo>
                    <a:pt x="2820123" y="2636098"/>
                    <a:pt x="2832088" y="2635558"/>
                    <a:pt x="2842650" y="2630863"/>
                  </a:cubicBezTo>
                  <a:cubicBezTo>
                    <a:pt x="2857857" y="2624104"/>
                    <a:pt x="2893058" y="2600059"/>
                    <a:pt x="2909932" y="2588809"/>
                  </a:cubicBezTo>
                  <a:cubicBezTo>
                    <a:pt x="2915539" y="2580398"/>
                    <a:pt x="2920438" y="2571470"/>
                    <a:pt x="2926752" y="2563576"/>
                  </a:cubicBezTo>
                  <a:cubicBezTo>
                    <a:pt x="2956689" y="2526151"/>
                    <a:pt x="2959860" y="2548383"/>
                    <a:pt x="3027675" y="2555165"/>
                  </a:cubicBezTo>
                  <a:cubicBezTo>
                    <a:pt x="3094957" y="2577594"/>
                    <a:pt x="3016461" y="2543951"/>
                    <a:pt x="3061316" y="2588809"/>
                  </a:cubicBezTo>
                  <a:cubicBezTo>
                    <a:pt x="3070181" y="2597675"/>
                    <a:pt x="3084072" y="2599409"/>
                    <a:pt x="3094957" y="2605630"/>
                  </a:cubicBezTo>
                  <a:cubicBezTo>
                    <a:pt x="3140610" y="2631719"/>
                    <a:pt x="3099155" y="2615441"/>
                    <a:pt x="3145418" y="2630863"/>
                  </a:cubicBezTo>
                  <a:cubicBezTo>
                    <a:pt x="3155167" y="2629888"/>
                    <a:pt x="3236364" y="2635052"/>
                    <a:pt x="3254751" y="2605630"/>
                  </a:cubicBezTo>
                  <a:cubicBezTo>
                    <a:pt x="3264148" y="2590593"/>
                    <a:pt x="3261736" y="2569919"/>
                    <a:pt x="3271571" y="2555165"/>
                  </a:cubicBezTo>
                  <a:cubicBezTo>
                    <a:pt x="3277178" y="2546754"/>
                    <a:pt x="3283871" y="2538974"/>
                    <a:pt x="3288391" y="2529933"/>
                  </a:cubicBezTo>
                  <a:cubicBezTo>
                    <a:pt x="3292356" y="2522003"/>
                    <a:pt x="3292497" y="2512450"/>
                    <a:pt x="3296802" y="2504700"/>
                  </a:cubicBezTo>
                  <a:cubicBezTo>
                    <a:pt x="3350152" y="2408662"/>
                    <a:pt x="3310141" y="2483818"/>
                    <a:pt x="3347263" y="2437413"/>
                  </a:cubicBezTo>
                  <a:cubicBezTo>
                    <a:pt x="3389701" y="2384362"/>
                    <a:pt x="3340289" y="2435976"/>
                    <a:pt x="3380904" y="2395359"/>
                  </a:cubicBezTo>
                  <a:cubicBezTo>
                    <a:pt x="3396198" y="2288292"/>
                    <a:pt x="3375537" y="2372448"/>
                    <a:pt x="3406134" y="2311250"/>
                  </a:cubicBezTo>
                  <a:cubicBezTo>
                    <a:pt x="3412886" y="2297746"/>
                    <a:pt x="3417654" y="2283333"/>
                    <a:pt x="3422955" y="2269196"/>
                  </a:cubicBezTo>
                  <a:cubicBezTo>
                    <a:pt x="3426068" y="2260895"/>
                    <a:pt x="3425827" y="2250887"/>
                    <a:pt x="3431365" y="2243964"/>
                  </a:cubicBezTo>
                  <a:cubicBezTo>
                    <a:pt x="3437679" y="2236071"/>
                    <a:pt x="3448186" y="2232749"/>
                    <a:pt x="3456596" y="2227142"/>
                  </a:cubicBezTo>
                  <a:cubicBezTo>
                    <a:pt x="3462203" y="2218731"/>
                    <a:pt x="3463369" y="2203025"/>
                    <a:pt x="3473416" y="2201909"/>
                  </a:cubicBezTo>
                  <a:cubicBezTo>
                    <a:pt x="3518083" y="2196946"/>
                    <a:pt x="3563260" y="2205848"/>
                    <a:pt x="3607979" y="2210320"/>
                  </a:cubicBezTo>
                  <a:cubicBezTo>
                    <a:pt x="3644543" y="2213977"/>
                    <a:pt x="3652555" y="2228965"/>
                    <a:pt x="3692081" y="2235553"/>
                  </a:cubicBezTo>
                  <a:lnTo>
                    <a:pt x="3742543" y="2243964"/>
                  </a:lnTo>
                  <a:cubicBezTo>
                    <a:pt x="3776184" y="2241160"/>
                    <a:pt x="3810004" y="2240015"/>
                    <a:pt x="3843465" y="2235553"/>
                  </a:cubicBezTo>
                  <a:cubicBezTo>
                    <a:pt x="3852253" y="2234381"/>
                    <a:pt x="3862427" y="2233411"/>
                    <a:pt x="3868696" y="2227142"/>
                  </a:cubicBezTo>
                  <a:cubicBezTo>
                    <a:pt x="3882991" y="2212846"/>
                    <a:pt x="3883158" y="2183071"/>
                    <a:pt x="3902337" y="2176677"/>
                  </a:cubicBezTo>
                  <a:cubicBezTo>
                    <a:pt x="3919157" y="2171070"/>
                    <a:pt x="3938046" y="2169691"/>
                    <a:pt x="3952798" y="2159855"/>
                  </a:cubicBezTo>
                  <a:cubicBezTo>
                    <a:pt x="3961208" y="2154248"/>
                    <a:pt x="3968792" y="2147139"/>
                    <a:pt x="3978029" y="2143033"/>
                  </a:cubicBezTo>
                  <a:cubicBezTo>
                    <a:pt x="3994231" y="2135832"/>
                    <a:pt x="4028490" y="2126212"/>
                    <a:pt x="4028490" y="2126212"/>
                  </a:cubicBezTo>
                  <a:cubicBezTo>
                    <a:pt x="4050917" y="2131819"/>
                    <a:pt x="4073468" y="2136950"/>
                    <a:pt x="4095771" y="2143033"/>
                  </a:cubicBezTo>
                  <a:cubicBezTo>
                    <a:pt x="4104324" y="2145366"/>
                    <a:pt x="4113400" y="2146883"/>
                    <a:pt x="4121002" y="2151444"/>
                  </a:cubicBezTo>
                  <a:cubicBezTo>
                    <a:pt x="4127802" y="2155524"/>
                    <a:pt x="4130731" y="2164719"/>
                    <a:pt x="4137823" y="2168266"/>
                  </a:cubicBezTo>
                  <a:cubicBezTo>
                    <a:pt x="4153681" y="2176196"/>
                    <a:pt x="4188284" y="2185088"/>
                    <a:pt x="4188284" y="2185088"/>
                  </a:cubicBezTo>
                  <a:cubicBezTo>
                    <a:pt x="4191087" y="2193499"/>
                    <a:pt x="4191156" y="2203397"/>
                    <a:pt x="4196694" y="2210320"/>
                  </a:cubicBezTo>
                  <a:cubicBezTo>
                    <a:pt x="4240170" y="2264669"/>
                    <a:pt x="4209196" y="2188953"/>
                    <a:pt x="4230335" y="2252374"/>
                  </a:cubicBezTo>
                  <a:cubicBezTo>
                    <a:pt x="4241549" y="2249571"/>
                    <a:pt x="4254950" y="2251185"/>
                    <a:pt x="4263976" y="2243964"/>
                  </a:cubicBezTo>
                  <a:cubicBezTo>
                    <a:pt x="4270899" y="2238425"/>
                    <a:pt x="4268421" y="2226661"/>
                    <a:pt x="4272386" y="2218731"/>
                  </a:cubicBezTo>
                  <a:cubicBezTo>
                    <a:pt x="4276906" y="2209690"/>
                    <a:pt x="4284686" y="2202539"/>
                    <a:pt x="4289206" y="2193498"/>
                  </a:cubicBezTo>
                  <a:cubicBezTo>
                    <a:pt x="4293171" y="2185568"/>
                    <a:pt x="4292079" y="2175189"/>
                    <a:pt x="4297617" y="2168266"/>
                  </a:cubicBezTo>
                  <a:cubicBezTo>
                    <a:pt x="4303931" y="2160373"/>
                    <a:pt x="4314437" y="2157051"/>
                    <a:pt x="4322847" y="2151444"/>
                  </a:cubicBezTo>
                  <a:cubicBezTo>
                    <a:pt x="4341197" y="2096390"/>
                    <a:pt x="4315710" y="2150426"/>
                    <a:pt x="4356488" y="2117801"/>
                  </a:cubicBezTo>
                  <a:cubicBezTo>
                    <a:pt x="4410832" y="2074321"/>
                    <a:pt x="4335121" y="2105298"/>
                    <a:pt x="4398539" y="2084157"/>
                  </a:cubicBezTo>
                  <a:cubicBezTo>
                    <a:pt x="4404146" y="2075746"/>
                    <a:pt x="4407466" y="2065240"/>
                    <a:pt x="4415359" y="2058925"/>
                  </a:cubicBezTo>
                  <a:cubicBezTo>
                    <a:pt x="4422281" y="2053387"/>
                    <a:pt x="4431952" y="2052508"/>
                    <a:pt x="4440590" y="2050514"/>
                  </a:cubicBezTo>
                  <a:cubicBezTo>
                    <a:pt x="4468447" y="2044085"/>
                    <a:pt x="4496956" y="2040627"/>
                    <a:pt x="4524692" y="2033692"/>
                  </a:cubicBezTo>
                  <a:lnTo>
                    <a:pt x="4558333" y="2025281"/>
                  </a:lnTo>
                  <a:cubicBezTo>
                    <a:pt x="4585423" y="2032054"/>
                    <a:pt x="4601934" y="2033597"/>
                    <a:pt x="4625615" y="2050514"/>
                  </a:cubicBezTo>
                  <a:cubicBezTo>
                    <a:pt x="4635293" y="2057428"/>
                    <a:pt x="4641708" y="2068132"/>
                    <a:pt x="4650845" y="2075747"/>
                  </a:cubicBezTo>
                  <a:cubicBezTo>
                    <a:pt x="4658610" y="2082218"/>
                    <a:pt x="4667666" y="2086961"/>
                    <a:pt x="4676076" y="2092568"/>
                  </a:cubicBezTo>
                  <a:cubicBezTo>
                    <a:pt x="4681683" y="2103783"/>
                    <a:pt x="4686676" y="2115326"/>
                    <a:pt x="4692896" y="2126212"/>
                  </a:cubicBezTo>
                  <a:cubicBezTo>
                    <a:pt x="4697911" y="2134989"/>
                    <a:pt x="4705612" y="2142207"/>
                    <a:pt x="4709717" y="2151444"/>
                  </a:cubicBezTo>
                  <a:cubicBezTo>
                    <a:pt x="4716918" y="2167647"/>
                    <a:pt x="4726537" y="2201909"/>
                    <a:pt x="4726537" y="2201909"/>
                  </a:cubicBezTo>
                  <a:cubicBezTo>
                    <a:pt x="4738737" y="2275114"/>
                    <a:pt x="4727456" y="2229593"/>
                    <a:pt x="4751768" y="2294429"/>
                  </a:cubicBezTo>
                  <a:cubicBezTo>
                    <a:pt x="4754881" y="2302730"/>
                    <a:pt x="4754640" y="2312738"/>
                    <a:pt x="4760178" y="2319661"/>
                  </a:cubicBezTo>
                  <a:cubicBezTo>
                    <a:pt x="4766492" y="2327554"/>
                    <a:pt x="4776999" y="2330876"/>
                    <a:pt x="4785409" y="2336483"/>
                  </a:cubicBezTo>
                  <a:cubicBezTo>
                    <a:pt x="4802229" y="2330876"/>
                    <a:pt x="4830264" y="2336482"/>
                    <a:pt x="4835870" y="2319661"/>
                  </a:cubicBezTo>
                  <a:cubicBezTo>
                    <a:pt x="4838673" y="2311250"/>
                    <a:pt x="4838011" y="2300698"/>
                    <a:pt x="4844280" y="2294429"/>
                  </a:cubicBezTo>
                  <a:cubicBezTo>
                    <a:pt x="4850549" y="2288160"/>
                    <a:pt x="4861363" y="2289510"/>
                    <a:pt x="4869511" y="2286018"/>
                  </a:cubicBezTo>
                  <a:cubicBezTo>
                    <a:pt x="4899389" y="2273212"/>
                    <a:pt x="4903043" y="2269269"/>
                    <a:pt x="4928382" y="2252374"/>
                  </a:cubicBezTo>
                  <a:cubicBezTo>
                    <a:pt x="4933989" y="2241160"/>
                    <a:pt x="4935571" y="2226758"/>
                    <a:pt x="4945203" y="2218731"/>
                  </a:cubicBezTo>
                  <a:cubicBezTo>
                    <a:pt x="4954082" y="2211331"/>
                    <a:pt x="4967729" y="2213496"/>
                    <a:pt x="4978843" y="2210320"/>
                  </a:cubicBezTo>
                  <a:cubicBezTo>
                    <a:pt x="4987367" y="2207884"/>
                    <a:pt x="4995664" y="2204713"/>
                    <a:pt x="5004074" y="2201909"/>
                  </a:cubicBezTo>
                  <a:cubicBezTo>
                    <a:pt x="5009681" y="2193498"/>
                    <a:pt x="5014580" y="2184570"/>
                    <a:pt x="5020894" y="2176677"/>
                  </a:cubicBezTo>
                  <a:cubicBezTo>
                    <a:pt x="5025847" y="2170485"/>
                    <a:pt x="5033635" y="2166655"/>
                    <a:pt x="5037715" y="2159855"/>
                  </a:cubicBezTo>
                  <a:cubicBezTo>
                    <a:pt x="5074228" y="2098995"/>
                    <a:pt x="5007199" y="2173550"/>
                    <a:pt x="5071356" y="2109390"/>
                  </a:cubicBezTo>
                  <a:cubicBezTo>
                    <a:pt x="5090683" y="2051402"/>
                    <a:pt x="5075638" y="2071463"/>
                    <a:pt x="5104997" y="2042103"/>
                  </a:cubicBezTo>
                  <a:cubicBezTo>
                    <a:pt x="5113879" y="2015454"/>
                    <a:pt x="5111596" y="2014929"/>
                    <a:pt x="5130227" y="1991638"/>
                  </a:cubicBezTo>
                  <a:cubicBezTo>
                    <a:pt x="5135180" y="1985446"/>
                    <a:pt x="5140248" y="1978896"/>
                    <a:pt x="5147048" y="1974816"/>
                  </a:cubicBezTo>
                  <a:cubicBezTo>
                    <a:pt x="5154650" y="1970255"/>
                    <a:pt x="5164349" y="1970370"/>
                    <a:pt x="5172278" y="1966405"/>
                  </a:cubicBezTo>
                  <a:cubicBezTo>
                    <a:pt x="5181319" y="1961884"/>
                    <a:pt x="5189099" y="1955191"/>
                    <a:pt x="5197509" y="1949584"/>
                  </a:cubicBezTo>
                  <a:cubicBezTo>
                    <a:pt x="5225543" y="1952388"/>
                    <a:pt x="5255605" y="1947158"/>
                    <a:pt x="5281611" y="1957995"/>
                  </a:cubicBezTo>
                  <a:cubicBezTo>
                    <a:pt x="5293184" y="1962818"/>
                    <a:pt x="5291477" y="1981206"/>
                    <a:pt x="5298431" y="1991638"/>
                  </a:cubicBezTo>
                  <a:cubicBezTo>
                    <a:pt x="5302829" y="1998236"/>
                    <a:pt x="5309645" y="2002853"/>
                    <a:pt x="5315252" y="2008460"/>
                  </a:cubicBezTo>
                  <a:cubicBezTo>
                    <a:pt x="5320859" y="2019674"/>
                    <a:pt x="5327134" y="2030579"/>
                    <a:pt x="5332072" y="2042103"/>
                  </a:cubicBezTo>
                  <a:cubicBezTo>
                    <a:pt x="5335564" y="2050252"/>
                    <a:pt x="5331881" y="2065186"/>
                    <a:pt x="5340482" y="2067336"/>
                  </a:cubicBezTo>
                  <a:cubicBezTo>
                    <a:pt x="5359713" y="2072144"/>
                    <a:pt x="5379730" y="2061729"/>
                    <a:pt x="5399354" y="2058925"/>
                  </a:cubicBezTo>
                  <a:cubicBezTo>
                    <a:pt x="5402157" y="2050514"/>
                    <a:pt x="5406785" y="2042504"/>
                    <a:pt x="5407764" y="2033692"/>
                  </a:cubicBezTo>
                  <a:cubicBezTo>
                    <a:pt x="5412418" y="1991802"/>
                    <a:pt x="5406412" y="1948531"/>
                    <a:pt x="5416174" y="1907529"/>
                  </a:cubicBezTo>
                  <a:cubicBezTo>
                    <a:pt x="5430191" y="1848653"/>
                    <a:pt x="5463830" y="1859869"/>
                    <a:pt x="5500276" y="1823421"/>
                  </a:cubicBezTo>
                  <a:cubicBezTo>
                    <a:pt x="5514255" y="1809441"/>
                    <a:pt x="5523233" y="1798264"/>
                    <a:pt x="5542327" y="1789777"/>
                  </a:cubicBezTo>
                  <a:cubicBezTo>
                    <a:pt x="5558529" y="1782576"/>
                    <a:pt x="5575968" y="1778563"/>
                    <a:pt x="5592789" y="1772956"/>
                  </a:cubicBezTo>
                  <a:lnTo>
                    <a:pt x="5643250" y="1756134"/>
                  </a:lnTo>
                  <a:cubicBezTo>
                    <a:pt x="5651660" y="1753330"/>
                    <a:pt x="5659705" y="1748977"/>
                    <a:pt x="5668481" y="1747723"/>
                  </a:cubicBezTo>
                  <a:lnTo>
                    <a:pt x="5727352" y="1739312"/>
                  </a:lnTo>
                  <a:cubicBezTo>
                    <a:pt x="5735762" y="1736508"/>
                    <a:pt x="5744654" y="1734866"/>
                    <a:pt x="5752583" y="1730901"/>
                  </a:cubicBezTo>
                  <a:cubicBezTo>
                    <a:pt x="5761624" y="1726380"/>
                    <a:pt x="5768224" y="1717277"/>
                    <a:pt x="5777813" y="1714080"/>
                  </a:cubicBezTo>
                  <a:cubicBezTo>
                    <a:pt x="5793991" y="1708687"/>
                    <a:pt x="5811497" y="1708720"/>
                    <a:pt x="5828275" y="1705669"/>
                  </a:cubicBezTo>
                  <a:cubicBezTo>
                    <a:pt x="5842339" y="1703112"/>
                    <a:pt x="5856309" y="1700062"/>
                    <a:pt x="5870326" y="1697258"/>
                  </a:cubicBezTo>
                  <a:cubicBezTo>
                    <a:pt x="5889950" y="1700062"/>
                    <a:pt x="5909759" y="1701781"/>
                    <a:pt x="5929197" y="1705669"/>
                  </a:cubicBezTo>
                  <a:cubicBezTo>
                    <a:pt x="5937890" y="1707408"/>
                    <a:pt x="5948159" y="1707811"/>
                    <a:pt x="5954428" y="1714080"/>
                  </a:cubicBezTo>
                  <a:cubicBezTo>
                    <a:pt x="5960697" y="1720349"/>
                    <a:pt x="5958874" y="1731382"/>
                    <a:pt x="5962838" y="1739312"/>
                  </a:cubicBezTo>
                  <a:cubicBezTo>
                    <a:pt x="5967358" y="1748353"/>
                    <a:pt x="5975138" y="1755504"/>
                    <a:pt x="5979658" y="1764545"/>
                  </a:cubicBezTo>
                  <a:cubicBezTo>
                    <a:pt x="5986410" y="1778049"/>
                    <a:pt x="5991178" y="1792462"/>
                    <a:pt x="5996479" y="1806599"/>
                  </a:cubicBezTo>
                  <a:cubicBezTo>
                    <a:pt x="5999592" y="1814900"/>
                    <a:pt x="6000584" y="1824082"/>
                    <a:pt x="6004889" y="1831832"/>
                  </a:cubicBezTo>
                  <a:cubicBezTo>
                    <a:pt x="6033747" y="1883780"/>
                    <a:pt x="6026904" y="1874545"/>
                    <a:pt x="6063760" y="1899119"/>
                  </a:cubicBezTo>
                  <a:cubicBezTo>
                    <a:pt x="6069367" y="1910333"/>
                    <a:pt x="6075642" y="1921238"/>
                    <a:pt x="6080581" y="1932762"/>
                  </a:cubicBezTo>
                  <a:cubicBezTo>
                    <a:pt x="6084073" y="1940911"/>
                    <a:pt x="6085026" y="1950065"/>
                    <a:pt x="6088991" y="1957995"/>
                  </a:cubicBezTo>
                  <a:cubicBezTo>
                    <a:pt x="6093511" y="1967036"/>
                    <a:pt x="6101706" y="1973990"/>
                    <a:pt x="6105811" y="1983227"/>
                  </a:cubicBezTo>
                  <a:cubicBezTo>
                    <a:pt x="6171316" y="2130622"/>
                    <a:pt x="6083549" y="1949090"/>
                    <a:pt x="6131042" y="2075747"/>
                  </a:cubicBezTo>
                  <a:cubicBezTo>
                    <a:pt x="6134591" y="2085212"/>
                    <a:pt x="6142256" y="2092568"/>
                    <a:pt x="6147863" y="2100979"/>
                  </a:cubicBezTo>
                  <a:cubicBezTo>
                    <a:pt x="6150666" y="2112193"/>
                    <a:pt x="6149861" y="2125004"/>
                    <a:pt x="6156273" y="2134622"/>
                  </a:cubicBezTo>
                  <a:cubicBezTo>
                    <a:pt x="6167269" y="2151117"/>
                    <a:pt x="6198324" y="2176677"/>
                    <a:pt x="6198324" y="2176677"/>
                  </a:cubicBezTo>
                  <a:cubicBezTo>
                    <a:pt x="6201127" y="2185088"/>
                    <a:pt x="6200465" y="2195640"/>
                    <a:pt x="6206734" y="2201909"/>
                  </a:cubicBezTo>
                  <a:cubicBezTo>
                    <a:pt x="6213003" y="2208178"/>
                    <a:pt x="6224036" y="2206355"/>
                    <a:pt x="6231965" y="2210320"/>
                  </a:cubicBezTo>
                  <a:cubicBezTo>
                    <a:pt x="6241006" y="2214841"/>
                    <a:pt x="6248785" y="2221535"/>
                    <a:pt x="6257195" y="2227142"/>
                  </a:cubicBezTo>
                  <a:lnTo>
                    <a:pt x="6332887" y="2210320"/>
                  </a:lnTo>
                  <a:cubicBezTo>
                    <a:pt x="6344150" y="2207721"/>
                    <a:pt x="6355194" y="2204176"/>
                    <a:pt x="6366528" y="2201909"/>
                  </a:cubicBezTo>
                  <a:cubicBezTo>
                    <a:pt x="6395715" y="2196071"/>
                    <a:pt x="6447570" y="2189129"/>
                    <a:pt x="6475861" y="2185088"/>
                  </a:cubicBezTo>
                  <a:cubicBezTo>
                    <a:pt x="6548166" y="2136879"/>
                    <a:pt x="6463074" y="2201072"/>
                    <a:pt x="6509502" y="2143033"/>
                  </a:cubicBezTo>
                  <a:cubicBezTo>
                    <a:pt x="6515816" y="2135140"/>
                    <a:pt x="6526322" y="2131819"/>
                    <a:pt x="6534732" y="2126212"/>
                  </a:cubicBezTo>
                  <a:cubicBezTo>
                    <a:pt x="6540339" y="2117801"/>
                    <a:pt x="6543788" y="2107451"/>
                    <a:pt x="6551553" y="2100979"/>
                  </a:cubicBezTo>
                  <a:cubicBezTo>
                    <a:pt x="6573603" y="2082602"/>
                    <a:pt x="6612117" y="2079106"/>
                    <a:pt x="6635655" y="2067336"/>
                  </a:cubicBezTo>
                  <a:cubicBezTo>
                    <a:pt x="6646869" y="2061729"/>
                    <a:pt x="6656973" y="2052825"/>
                    <a:pt x="6669296" y="2050514"/>
                  </a:cubicBezTo>
                  <a:cubicBezTo>
                    <a:pt x="6702475" y="2044292"/>
                    <a:pt x="6736577" y="2044907"/>
                    <a:pt x="6770218" y="2042103"/>
                  </a:cubicBezTo>
                  <a:cubicBezTo>
                    <a:pt x="6797003" y="2035406"/>
                    <a:pt x="6818153" y="2029551"/>
                    <a:pt x="6845910" y="2025281"/>
                  </a:cubicBezTo>
                  <a:cubicBezTo>
                    <a:pt x="6868249" y="2021844"/>
                    <a:pt x="6890765" y="2019674"/>
                    <a:pt x="6913192" y="2016871"/>
                  </a:cubicBezTo>
                  <a:cubicBezTo>
                    <a:pt x="6935619" y="2011264"/>
                    <a:pt x="6964127" y="2016396"/>
                    <a:pt x="6980473" y="2000049"/>
                  </a:cubicBezTo>
                  <a:cubicBezTo>
                    <a:pt x="6986080" y="1994442"/>
                    <a:pt x="6990202" y="1986774"/>
                    <a:pt x="6997294" y="1983227"/>
                  </a:cubicBezTo>
                  <a:cubicBezTo>
                    <a:pt x="7013152" y="1975297"/>
                    <a:pt x="7033003" y="1976240"/>
                    <a:pt x="7047755" y="1966405"/>
                  </a:cubicBezTo>
                  <a:cubicBezTo>
                    <a:pt x="7056165" y="1960798"/>
                    <a:pt x="7065221" y="1956055"/>
                    <a:pt x="7072986" y="1949584"/>
                  </a:cubicBezTo>
                  <a:cubicBezTo>
                    <a:pt x="7137749" y="1895611"/>
                    <a:pt x="7060797" y="1949299"/>
                    <a:pt x="7123447" y="1907529"/>
                  </a:cubicBezTo>
                  <a:cubicBezTo>
                    <a:pt x="7126250" y="1899118"/>
                    <a:pt x="7127552" y="1890047"/>
                    <a:pt x="7131857" y="1882297"/>
                  </a:cubicBezTo>
                  <a:cubicBezTo>
                    <a:pt x="7148629" y="1852105"/>
                    <a:pt x="7159914" y="1828706"/>
                    <a:pt x="7190728" y="1815010"/>
                  </a:cubicBezTo>
                  <a:cubicBezTo>
                    <a:pt x="7206930" y="1807808"/>
                    <a:pt x="7241190" y="1798188"/>
                    <a:pt x="7241190" y="1798188"/>
                  </a:cubicBezTo>
                  <a:cubicBezTo>
                    <a:pt x="7249600" y="1803795"/>
                    <a:pt x="7260624" y="1806729"/>
                    <a:pt x="7266420" y="1815010"/>
                  </a:cubicBezTo>
                  <a:cubicBezTo>
                    <a:pt x="7353184" y="1938969"/>
                    <a:pt x="7266653" y="1848887"/>
                    <a:pt x="7316882" y="1899119"/>
                  </a:cubicBezTo>
                  <a:cubicBezTo>
                    <a:pt x="7319685" y="1907530"/>
                    <a:pt x="7319023" y="1918082"/>
                    <a:pt x="7325292" y="1924351"/>
                  </a:cubicBezTo>
                  <a:cubicBezTo>
                    <a:pt x="7331560" y="1930620"/>
                    <a:pt x="7341657" y="1932762"/>
                    <a:pt x="7350522" y="1932762"/>
                  </a:cubicBezTo>
                  <a:cubicBezTo>
                    <a:pt x="7435035" y="1932762"/>
                    <a:pt x="7358071" y="1922578"/>
                    <a:pt x="7417804" y="1915940"/>
                  </a:cubicBezTo>
                  <a:cubicBezTo>
                    <a:pt x="7459691" y="1911285"/>
                    <a:pt x="7501906" y="1910333"/>
                    <a:pt x="7543957" y="1907529"/>
                  </a:cubicBezTo>
                  <a:cubicBezTo>
                    <a:pt x="7555171" y="1904726"/>
                    <a:pt x="7566484" y="1902295"/>
                    <a:pt x="7577598" y="1899119"/>
                  </a:cubicBezTo>
                  <a:cubicBezTo>
                    <a:pt x="7586122" y="1896683"/>
                    <a:pt x="7594228" y="1892858"/>
                    <a:pt x="7602829" y="1890708"/>
                  </a:cubicBezTo>
                  <a:cubicBezTo>
                    <a:pt x="7616697" y="1887241"/>
                    <a:pt x="7630863" y="1885101"/>
                    <a:pt x="7644880" y="1882297"/>
                  </a:cubicBezTo>
                  <a:cubicBezTo>
                    <a:pt x="7656094" y="1876690"/>
                    <a:pt x="7668890" y="1873502"/>
                    <a:pt x="7678521" y="1865475"/>
                  </a:cubicBezTo>
                  <a:cubicBezTo>
                    <a:pt x="7686286" y="1859004"/>
                    <a:pt x="7688870" y="1848009"/>
                    <a:pt x="7695341" y="1840243"/>
                  </a:cubicBezTo>
                  <a:cubicBezTo>
                    <a:pt x="7715577" y="1815958"/>
                    <a:pt x="7720994" y="1814729"/>
                    <a:pt x="7745802" y="1798188"/>
                  </a:cubicBezTo>
                  <a:cubicBezTo>
                    <a:pt x="7751409" y="1789777"/>
                    <a:pt x="7754730" y="1779271"/>
                    <a:pt x="7762623" y="1772956"/>
                  </a:cubicBezTo>
                  <a:cubicBezTo>
                    <a:pt x="7769545" y="1767418"/>
                    <a:pt x="7781585" y="1770814"/>
                    <a:pt x="7787853" y="1764545"/>
                  </a:cubicBezTo>
                  <a:cubicBezTo>
                    <a:pt x="7794122" y="1758276"/>
                    <a:pt x="7791346" y="1746689"/>
                    <a:pt x="7796264" y="1739312"/>
                  </a:cubicBezTo>
                  <a:cubicBezTo>
                    <a:pt x="7802861" y="1729415"/>
                    <a:pt x="7813084" y="1722491"/>
                    <a:pt x="7821494" y="1714080"/>
                  </a:cubicBezTo>
                  <a:cubicBezTo>
                    <a:pt x="7826311" y="1699627"/>
                    <a:pt x="7837204" y="1669094"/>
                    <a:pt x="7838315" y="1655204"/>
                  </a:cubicBezTo>
                  <a:cubicBezTo>
                    <a:pt x="7843015" y="1596449"/>
                    <a:pt x="7842205" y="1537345"/>
                    <a:pt x="7846725" y="1478576"/>
                  </a:cubicBezTo>
                  <a:cubicBezTo>
                    <a:pt x="7847821" y="1464323"/>
                    <a:pt x="7852578" y="1450587"/>
                    <a:pt x="7855135" y="1436522"/>
                  </a:cubicBezTo>
                  <a:cubicBezTo>
                    <a:pt x="7857055" y="1425963"/>
                    <a:pt x="7862284" y="1376943"/>
                    <a:pt x="7871955" y="1360824"/>
                  </a:cubicBezTo>
                  <a:cubicBezTo>
                    <a:pt x="7876035" y="1354024"/>
                    <a:pt x="7881488" y="1347126"/>
                    <a:pt x="7888776" y="1344002"/>
                  </a:cubicBezTo>
                  <a:cubicBezTo>
                    <a:pt x="7901915" y="1338371"/>
                    <a:pt x="7916959" y="1339058"/>
                    <a:pt x="7930827" y="1335591"/>
                  </a:cubicBezTo>
                  <a:cubicBezTo>
                    <a:pt x="7939428" y="1333441"/>
                    <a:pt x="7947648" y="1329984"/>
                    <a:pt x="7956058" y="1327181"/>
                  </a:cubicBezTo>
                  <a:cubicBezTo>
                    <a:pt x="7953254" y="1287930"/>
                    <a:pt x="7951992" y="1248539"/>
                    <a:pt x="7947647" y="1209429"/>
                  </a:cubicBezTo>
                  <a:cubicBezTo>
                    <a:pt x="7947620" y="1209184"/>
                    <a:pt x="7934814" y="1154541"/>
                    <a:pt x="7930827" y="1150553"/>
                  </a:cubicBezTo>
                  <a:cubicBezTo>
                    <a:pt x="7924558" y="1144284"/>
                    <a:pt x="7914006" y="1144946"/>
                    <a:pt x="7905596" y="1142142"/>
                  </a:cubicBezTo>
                  <a:cubicBezTo>
                    <a:pt x="7882226" y="1072024"/>
                    <a:pt x="7883263" y="1098074"/>
                    <a:pt x="7897186" y="1007568"/>
                  </a:cubicBezTo>
                  <a:cubicBezTo>
                    <a:pt x="7898534" y="998805"/>
                    <a:pt x="7899327" y="988604"/>
                    <a:pt x="7905596" y="982335"/>
                  </a:cubicBezTo>
                  <a:cubicBezTo>
                    <a:pt x="7919891" y="968039"/>
                    <a:pt x="7936879" y="955086"/>
                    <a:pt x="7956058" y="948692"/>
                  </a:cubicBezTo>
                  <a:lnTo>
                    <a:pt x="8006519" y="931870"/>
                  </a:lnTo>
                  <a:cubicBezTo>
                    <a:pt x="8059772" y="945185"/>
                    <a:pt x="8030543" y="933869"/>
                    <a:pt x="8090621" y="973925"/>
                  </a:cubicBezTo>
                  <a:cubicBezTo>
                    <a:pt x="8107441" y="979532"/>
                    <a:pt x="8125224" y="982816"/>
                    <a:pt x="8141082" y="990746"/>
                  </a:cubicBezTo>
                  <a:cubicBezTo>
                    <a:pt x="8152296" y="996353"/>
                    <a:pt x="8162984" y="1003165"/>
                    <a:pt x="8174723" y="1007568"/>
                  </a:cubicBezTo>
                  <a:cubicBezTo>
                    <a:pt x="8185546" y="1011627"/>
                    <a:pt x="8197250" y="1012803"/>
                    <a:pt x="8208364" y="1015979"/>
                  </a:cubicBezTo>
                  <a:cubicBezTo>
                    <a:pt x="8216888" y="1018415"/>
                    <a:pt x="8225184" y="1021586"/>
                    <a:pt x="8233594" y="1024390"/>
                  </a:cubicBezTo>
                  <a:cubicBezTo>
                    <a:pt x="8239201" y="1032801"/>
                    <a:pt x="8242522" y="1043307"/>
                    <a:pt x="8250415" y="1049622"/>
                  </a:cubicBezTo>
                  <a:cubicBezTo>
                    <a:pt x="8257337" y="1055160"/>
                    <a:pt x="8267716" y="1054068"/>
                    <a:pt x="8275645" y="1058033"/>
                  </a:cubicBezTo>
                  <a:cubicBezTo>
                    <a:pt x="8284686" y="1062554"/>
                    <a:pt x="8292983" y="1068540"/>
                    <a:pt x="8300876" y="1074855"/>
                  </a:cubicBezTo>
                  <a:cubicBezTo>
                    <a:pt x="8307068" y="1079809"/>
                    <a:pt x="8311605" y="1086600"/>
                    <a:pt x="8317697" y="1091677"/>
                  </a:cubicBezTo>
                  <a:cubicBezTo>
                    <a:pt x="8338561" y="1109065"/>
                    <a:pt x="8354719" y="1119164"/>
                    <a:pt x="8376568" y="1133731"/>
                  </a:cubicBezTo>
                  <a:cubicBezTo>
                    <a:pt x="8395502" y="1190537"/>
                    <a:pt x="8373650" y="1120603"/>
                    <a:pt x="8393388" y="1209429"/>
                  </a:cubicBezTo>
                  <a:cubicBezTo>
                    <a:pt x="8395311" y="1218084"/>
                    <a:pt x="8395530" y="1228392"/>
                    <a:pt x="8401799" y="1234661"/>
                  </a:cubicBezTo>
                  <a:cubicBezTo>
                    <a:pt x="8408067" y="1240930"/>
                    <a:pt x="8418619" y="1240268"/>
                    <a:pt x="8427029" y="1243072"/>
                  </a:cubicBezTo>
                  <a:cubicBezTo>
                    <a:pt x="8553856" y="1217704"/>
                    <a:pt x="8395827" y="1250007"/>
                    <a:pt x="8502721" y="1226250"/>
                  </a:cubicBezTo>
                  <a:cubicBezTo>
                    <a:pt x="8563618" y="1212716"/>
                    <a:pt x="8524914" y="1224458"/>
                    <a:pt x="8570003" y="1209429"/>
                  </a:cubicBezTo>
                  <a:cubicBezTo>
                    <a:pt x="8578413" y="1203822"/>
                    <a:pt x="8586192" y="1197128"/>
                    <a:pt x="8595233" y="1192607"/>
                  </a:cubicBezTo>
                  <a:cubicBezTo>
                    <a:pt x="8612473" y="1183986"/>
                    <a:pt x="8646522" y="1178984"/>
                    <a:pt x="8662515" y="1175785"/>
                  </a:cubicBezTo>
                  <a:cubicBezTo>
                    <a:pt x="8710835" y="1127462"/>
                    <a:pt x="8685760" y="1140000"/>
                    <a:pt x="8729797" y="1125320"/>
                  </a:cubicBezTo>
                  <a:cubicBezTo>
                    <a:pt x="8735404" y="1116909"/>
                    <a:pt x="8742512" y="1109324"/>
                    <a:pt x="8746617" y="1100087"/>
                  </a:cubicBezTo>
                  <a:cubicBezTo>
                    <a:pt x="8753818" y="1083884"/>
                    <a:pt x="8763438" y="1049622"/>
                    <a:pt x="8763438" y="1049622"/>
                  </a:cubicBezTo>
                  <a:cubicBezTo>
                    <a:pt x="8760634" y="1032800"/>
                    <a:pt x="8762653" y="1014411"/>
                    <a:pt x="8755027" y="999157"/>
                  </a:cubicBezTo>
                  <a:cubicBezTo>
                    <a:pt x="8750507" y="990116"/>
                    <a:pt x="8737562" y="988806"/>
                    <a:pt x="8729797" y="982335"/>
                  </a:cubicBezTo>
                  <a:cubicBezTo>
                    <a:pt x="8720660" y="974720"/>
                    <a:pt x="8711868" y="966492"/>
                    <a:pt x="8704566" y="957103"/>
                  </a:cubicBezTo>
                  <a:cubicBezTo>
                    <a:pt x="8630294" y="861605"/>
                    <a:pt x="8710192" y="945909"/>
                    <a:pt x="8637284" y="872994"/>
                  </a:cubicBezTo>
                  <a:cubicBezTo>
                    <a:pt x="8631677" y="861780"/>
                    <a:pt x="8625120" y="850992"/>
                    <a:pt x="8620464" y="839351"/>
                  </a:cubicBezTo>
                  <a:cubicBezTo>
                    <a:pt x="8594694" y="774920"/>
                    <a:pt x="8619063" y="804306"/>
                    <a:pt x="8586823" y="772064"/>
                  </a:cubicBezTo>
                  <a:cubicBezTo>
                    <a:pt x="8589626" y="727206"/>
                    <a:pt x="8592669" y="682362"/>
                    <a:pt x="8595233" y="637490"/>
                  </a:cubicBezTo>
                  <a:cubicBezTo>
                    <a:pt x="8598276" y="584234"/>
                    <a:pt x="8599023" y="530826"/>
                    <a:pt x="8603644" y="477684"/>
                  </a:cubicBezTo>
                  <a:cubicBezTo>
                    <a:pt x="8604645" y="466168"/>
                    <a:pt x="8609547" y="455325"/>
                    <a:pt x="8612054" y="444041"/>
                  </a:cubicBezTo>
                  <a:cubicBezTo>
                    <a:pt x="8615155" y="430086"/>
                    <a:pt x="8616703" y="415779"/>
                    <a:pt x="8620464" y="401987"/>
                  </a:cubicBezTo>
                  <a:cubicBezTo>
                    <a:pt x="8625129" y="384880"/>
                    <a:pt x="8627449" y="366275"/>
                    <a:pt x="8637284" y="351521"/>
                  </a:cubicBezTo>
                  <a:cubicBezTo>
                    <a:pt x="8675843" y="293679"/>
                    <a:pt x="8664532" y="320235"/>
                    <a:pt x="8679336" y="275824"/>
                  </a:cubicBezTo>
                  <a:cubicBezTo>
                    <a:pt x="8667592" y="170131"/>
                    <a:pt x="8665787" y="192642"/>
                    <a:pt x="8679336" y="57142"/>
                  </a:cubicBezTo>
                  <a:cubicBezTo>
                    <a:pt x="8680218" y="48320"/>
                    <a:pt x="8681477" y="38178"/>
                    <a:pt x="8687746" y="31909"/>
                  </a:cubicBezTo>
                  <a:cubicBezTo>
                    <a:pt x="8694014" y="25640"/>
                    <a:pt x="8704566" y="26302"/>
                    <a:pt x="8712976" y="23498"/>
                  </a:cubicBezTo>
                  <a:cubicBezTo>
                    <a:pt x="8737459" y="-986"/>
                    <a:pt x="8737833" y="-10333"/>
                    <a:pt x="8788668" y="15087"/>
                  </a:cubicBezTo>
                  <a:cubicBezTo>
                    <a:pt x="8801206" y="21356"/>
                    <a:pt x="8805752" y="37324"/>
                    <a:pt x="8813899" y="48731"/>
                  </a:cubicBezTo>
                  <a:cubicBezTo>
                    <a:pt x="8819774" y="56957"/>
                    <a:pt x="8825704" y="65187"/>
                    <a:pt x="8830719" y="73963"/>
                  </a:cubicBezTo>
                  <a:cubicBezTo>
                    <a:pt x="8836939" y="84849"/>
                    <a:pt x="8839843" y="97710"/>
                    <a:pt x="8847540" y="107607"/>
                  </a:cubicBezTo>
                  <a:cubicBezTo>
                    <a:pt x="8874030" y="141668"/>
                    <a:pt x="8884676" y="146384"/>
                    <a:pt x="8914821" y="166483"/>
                  </a:cubicBezTo>
                  <a:cubicBezTo>
                    <a:pt x="8928838" y="163679"/>
                    <a:pt x="8943004" y="161539"/>
                    <a:pt x="8956872" y="158072"/>
                  </a:cubicBezTo>
                  <a:cubicBezTo>
                    <a:pt x="8965473" y="155922"/>
                    <a:pt x="8973238" y="149661"/>
                    <a:pt x="8982103" y="149661"/>
                  </a:cubicBezTo>
                  <a:cubicBezTo>
                    <a:pt x="9004705" y="149661"/>
                    <a:pt x="9026958" y="155268"/>
                    <a:pt x="9049385" y="158072"/>
                  </a:cubicBezTo>
                  <a:cubicBezTo>
                    <a:pt x="9057795" y="160876"/>
                    <a:pt x="9067239" y="161565"/>
                    <a:pt x="9074615" y="166483"/>
                  </a:cubicBezTo>
                  <a:cubicBezTo>
                    <a:pt x="9102262" y="184915"/>
                    <a:pt x="9097270" y="193671"/>
                    <a:pt x="9116666" y="216948"/>
                  </a:cubicBezTo>
                  <a:cubicBezTo>
                    <a:pt x="9124280" y="226086"/>
                    <a:pt x="9133487" y="233769"/>
                    <a:pt x="9141897" y="242180"/>
                  </a:cubicBezTo>
                  <a:cubicBezTo>
                    <a:pt x="9144700" y="253395"/>
                    <a:pt x="9145754" y="265199"/>
                    <a:pt x="9150307" y="275824"/>
                  </a:cubicBezTo>
                  <a:cubicBezTo>
                    <a:pt x="9154289" y="285115"/>
                    <a:pt x="9163932" y="291466"/>
                    <a:pt x="9167128" y="301056"/>
                  </a:cubicBezTo>
                  <a:cubicBezTo>
                    <a:pt x="9175999" y="327670"/>
                    <a:pt x="9175538" y="338843"/>
                    <a:pt x="9175538" y="359932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47114" name="Straight Connector 2"/>
          <p:cNvCxnSpPr>
            <a:cxnSpLocks noChangeShapeType="1"/>
          </p:cNvCxnSpPr>
          <p:nvPr/>
        </p:nvCxnSpPr>
        <p:spPr bwMode="auto">
          <a:xfrm rot="5400000" flipH="1">
            <a:off x="2228850" y="2405063"/>
            <a:ext cx="7938" cy="10525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" name="Picture 17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20" name="Picture 19" descr="OSC 4 sponsor logos + ICSU_on darkback2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4067" y="4536617"/>
            <a:ext cx="6107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Euphemia UCAS"/>
                <a:cs typeface="Euphemia UCAS"/>
              </a:rPr>
              <a:t>The reduction in coastal mangroves and proliferation of shrimp farming have together accelerated the rates of coastal erosion.</a:t>
            </a:r>
            <a:endParaRPr lang="en-US" b="1" dirty="0">
              <a:solidFill>
                <a:srgbClr val="FFFFFF"/>
              </a:solidFill>
              <a:latin typeface="Euphemia UCAS"/>
              <a:cs typeface="Euphemia UCAS"/>
            </a:endParaRPr>
          </a:p>
        </p:txBody>
      </p:sp>
    </p:spTree>
    <p:extLst>
      <p:ext uri="{BB962C8B-B14F-4D97-AF65-F5344CB8AC3E}">
        <p14:creationId xmlns:p14="http://schemas.microsoft.com/office/powerpoint/2010/main" val="9806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723"/>
            <a:ext cx="8153400" cy="1143000"/>
          </a:xfrm>
          <a:noFill/>
          <a:ln/>
        </p:spPr>
        <p:txBody>
          <a:bodyPr/>
          <a:lstStyle/>
          <a:p>
            <a:r>
              <a:rPr lang="en-US" sz="3200" b="1" dirty="0">
                <a:ln w="1905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charset="0"/>
              </a:rPr>
              <a:t>Biodiversity in the 21st century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438" y="861169"/>
            <a:ext cx="3425619" cy="5304448"/>
          </a:xfrm>
        </p:spPr>
        <p:txBody>
          <a:bodyPr>
            <a:noAutofit/>
          </a:bodyPr>
          <a:lstStyle/>
          <a:p>
            <a:pPr marL="114300" lvl="1" indent="0">
              <a:lnSpc>
                <a:spcPct val="120000"/>
              </a:lnSpc>
              <a:buNone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Humans have increased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the species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extinction rate by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1,000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times over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a background typical of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the planet</a:t>
            </a:r>
            <a:r>
              <a:rPr lang="ja-JP" alt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’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s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history</a:t>
            </a:r>
            <a:endParaRPr lang="en-US" sz="2000" b="1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  <a:p>
            <a:pPr marL="114300" lvl="1" indent="0">
              <a:lnSpc>
                <a:spcPct val="120000"/>
              </a:lnSpc>
              <a:buNone/>
            </a:pP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  <a:p>
            <a:pPr marL="114300" lvl="1" indent="0">
              <a:lnSpc>
                <a:spcPct val="120000"/>
              </a:lnSpc>
              <a:buNone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10–30% of mammal, bird, and amphibian species are currently threatened with 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 UCAS"/>
                <a:cs typeface="Euphemia UCAS"/>
              </a:rPr>
              <a:t>extinction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</p:txBody>
      </p:sp>
      <p:pic>
        <p:nvPicPr>
          <p:cNvPr id="167940" name="Picture 4" descr="gene-fig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16374" y="1010700"/>
            <a:ext cx="5656075" cy="488014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3984456" y="5960208"/>
            <a:ext cx="48960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Euphemia UCAS"/>
                <a:cs typeface="Euphemia UCAS"/>
              </a:rPr>
              <a:t>Source: Millennium </a:t>
            </a:r>
            <a:r>
              <a:rPr lang="sv-SE" sz="1600" dirty="0" err="1">
                <a:solidFill>
                  <a:schemeClr val="bg1"/>
                </a:solidFill>
                <a:latin typeface="Euphemia UCAS"/>
                <a:cs typeface="Euphemia UCAS"/>
              </a:rPr>
              <a:t>Ecosystem</a:t>
            </a:r>
            <a:r>
              <a:rPr lang="sv-SE" sz="1600" dirty="0">
                <a:solidFill>
                  <a:schemeClr val="bg1"/>
                </a:solidFill>
                <a:latin typeface="Euphemia UCAS"/>
                <a:cs typeface="Euphemia UCAS"/>
              </a:rPr>
              <a:t> </a:t>
            </a:r>
            <a:r>
              <a:rPr lang="sv-SE" sz="1600" dirty="0" err="1">
                <a:solidFill>
                  <a:schemeClr val="bg1"/>
                </a:solidFill>
                <a:latin typeface="Euphemia UCAS"/>
                <a:cs typeface="Euphemia UCAS"/>
              </a:rPr>
              <a:t>Assessment</a:t>
            </a:r>
            <a:r>
              <a:rPr lang="sv-SE" sz="1600" dirty="0">
                <a:solidFill>
                  <a:schemeClr val="bg1"/>
                </a:solidFill>
                <a:latin typeface="Euphemia UCAS"/>
                <a:cs typeface="Euphemia UCAS"/>
              </a:rPr>
              <a:t> 2005</a:t>
            </a:r>
          </a:p>
        </p:txBody>
      </p:sp>
      <p:pic>
        <p:nvPicPr>
          <p:cNvPr id="9" name="Picture 8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OSC 4 sponsor logos + ICSU_on darkback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13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31IN_RUBBER_154247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63179"/>
            <a:ext cx="3906703" cy="23620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2403" y="4463179"/>
            <a:ext cx="3119066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en-US" sz="2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</a:t>
            </a:r>
            <a:r>
              <a:rPr lang="en-US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onoculture ecologies </a:t>
            </a:r>
          </a:p>
        </p:txBody>
      </p:sp>
      <p:pic>
        <p:nvPicPr>
          <p:cNvPr id="20" name="Picture 2" descr="Acidification.tiff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167034"/>
            <a:ext cx="4149961" cy="229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9306" y="0"/>
            <a:ext cx="3877397" cy="2188806"/>
            <a:chOff x="29307" y="0"/>
            <a:chExt cx="3658046" cy="2093985"/>
          </a:xfrm>
        </p:grpSpPr>
        <p:sp>
          <p:nvSpPr>
            <p:cNvPr id="3" name="Rounded Rectangle 2"/>
            <p:cNvSpPr/>
            <p:nvPr/>
          </p:nvSpPr>
          <p:spPr>
            <a:xfrm>
              <a:off x="36199" y="29783"/>
              <a:ext cx="3651154" cy="204337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" descr="Invasive Species.tiff"/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8000" contrast="-6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9371" t="3415" r="5855" b="19647"/>
            <a:stretch/>
          </p:blipFill>
          <p:spPr bwMode="auto">
            <a:xfrm>
              <a:off x="29307" y="0"/>
              <a:ext cx="3658046" cy="2073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518189" y="1416765"/>
              <a:ext cx="1963244" cy="677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n w="1905"/>
                  <a:solidFill>
                    <a:schemeClr val="accent6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Invasive </a:t>
              </a:r>
              <a:endParaRPr lang="en-US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algn="ctr"/>
              <a:r>
                <a:rPr lang="en-US" sz="2000" b="1" dirty="0" smtClean="0">
                  <a:ln w="1905"/>
                  <a:solidFill>
                    <a:schemeClr val="accent6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coastal </a:t>
              </a:r>
              <a:r>
                <a:rPr lang="en-US" sz="2000" b="1" dirty="0">
                  <a:ln w="1905"/>
                  <a:solidFill>
                    <a:schemeClr val="accent6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species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805904" y="3918361"/>
            <a:ext cx="2536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Ocean 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acidification </a:t>
            </a:r>
          </a:p>
        </p:txBody>
      </p:sp>
      <p:pic>
        <p:nvPicPr>
          <p:cNvPr id="23" name="Picture 22" descr="deq-water-greatlakes-zebra-mussel-on-stick_10596_7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816" y="289497"/>
            <a:ext cx="795642" cy="1730884"/>
          </a:xfrm>
          <a:prstGeom prst="rect">
            <a:avLst/>
          </a:prstGeom>
        </p:spPr>
      </p:pic>
      <p:pic>
        <p:nvPicPr>
          <p:cNvPr id="24" name="Picture 23" descr="705px-nuclear_fireball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473" y="29782"/>
            <a:ext cx="4229735" cy="333690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531015" y="200055"/>
            <a:ext cx="3523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Global radioactive signals</a:t>
            </a:r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</p:txBody>
      </p:sp>
      <p:pic>
        <p:nvPicPr>
          <p:cNvPr id="26" name="Picture 25" descr="DSC00658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625" y="3366690"/>
            <a:ext cx="4226375" cy="283167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917625" y="3311425"/>
            <a:ext cx="1469247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en-US" sz="2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Irrigation </a:t>
            </a:r>
            <a:endParaRPr lang="en-US" sz="2000" b="1" spc="150" dirty="0" smtClean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>
              <a:buNone/>
            </a:pPr>
            <a:r>
              <a:rPr lang="en-US" sz="2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of </a:t>
            </a:r>
          </a:p>
          <a:p>
            <a:pPr>
              <a:buNone/>
            </a:pPr>
            <a:r>
              <a:rPr lang="en-US" sz="20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deserts</a:t>
            </a:r>
            <a:endParaRPr lang="en-US" sz="20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8" name="Picture 17" descr="CSDMS_high_res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30" name="Picture 29" descr="OSC 4 sponsor logos + ICSU_on darkback2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3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1533"/>
            <a:ext cx="8997462" cy="245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Could the </a:t>
            </a:r>
            <a:r>
              <a:rPr lang="en-US" sz="2000" dirty="0" err="1">
                <a:solidFill>
                  <a:srgbClr val="FFFFFF"/>
                </a:solidFill>
                <a:latin typeface="Euphemia UCAS"/>
                <a:cs typeface="Euphemia UCAS"/>
              </a:rPr>
              <a:t>Anthropocene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become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a geological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epoch — where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humans have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impacted the Earth’s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surface so as to result in a global signal in the permanent geological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record ??? 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Epochs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reflect stratigraphic ‘events’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— extinctions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,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tectonics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, or bulk changes in the composition of sedimentary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rocks. 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Is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the transition from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the Holocene </a:t>
            </a:r>
            <a:r>
              <a:rPr lang="en-US" sz="2000" dirty="0">
                <a:solidFill>
                  <a:srgbClr val="FFFFFF"/>
                </a:solidFill>
                <a:latin typeface="Euphemia UCAS"/>
                <a:cs typeface="Euphemia UCAS"/>
              </a:rPr>
              <a:t>to Anthropocene at the same geological scale as the transition from Pleistocene to </a:t>
            </a:r>
            <a:r>
              <a:rPr lang="en-US" sz="2000" dirty="0" smtClean="0">
                <a:solidFill>
                  <a:srgbClr val="FFFFFF"/>
                </a:solidFill>
                <a:latin typeface="Euphemia UCAS"/>
                <a:cs typeface="Euphemia UCAS"/>
              </a:rPr>
              <a:t>Holocene ???</a:t>
            </a:r>
            <a:endParaRPr lang="en-US" sz="20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 UCAS"/>
              <a:cs typeface="Euphemia UCAS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3" name="Picture 12" descr="South Barrier001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230" y="2605903"/>
            <a:ext cx="5578232" cy="3736955"/>
          </a:xfrm>
          <a:prstGeom prst="rect">
            <a:avLst/>
          </a:prstGeom>
        </p:spPr>
      </p:pic>
      <p:pic>
        <p:nvPicPr>
          <p:cNvPr id="10" name="Picture 9" descr="OSC 4 sponsor logos + ICSU_on darkback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CSDMS_high_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42858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546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463" y="0"/>
            <a:ext cx="4554537" cy="565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38968"/>
            <a:ext cx="4589463" cy="2412687"/>
          </a:xfrm>
          <a:prstGeom prst="rect">
            <a:avLst/>
          </a:prstGeom>
        </p:spPr>
      </p:pic>
      <p:pic>
        <p:nvPicPr>
          <p:cNvPr id="12" name="Picture 11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OSC 4 sponsor logos + ICSU_on darkback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589464" cy="323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8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arth from Spac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64652"/>
            <a:ext cx="4560672" cy="423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earth-anthropocene.jpg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7000"/>
                    </a14:imgEffect>
                    <a14:imgEffect>
                      <a14:colorTemperature colorTemp="5848"/>
                    </a14:imgEffect>
                    <a14:imgEffect>
                      <a14:saturation sat="87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608" y="2005804"/>
            <a:ext cx="4445953" cy="41946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8912" y="199010"/>
            <a:ext cx="83244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Euphemia UCAS"/>
                <a:cs typeface="Euphemia UCAS"/>
              </a:rPr>
              <a:t>Welcome to the </a:t>
            </a:r>
            <a:r>
              <a:rPr lang="en-US" sz="40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Euphemia UCAS"/>
                <a:cs typeface="Euphemia UCAS"/>
              </a:rPr>
              <a:t>Anthropocene</a:t>
            </a:r>
            <a:endParaRPr lang="en-US" sz="40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Euphemia UCAS"/>
              <a:cs typeface="Euphemia UCAS"/>
            </a:endParaRPr>
          </a:p>
        </p:txBody>
      </p:sp>
      <p:pic>
        <p:nvPicPr>
          <p:cNvPr id="10" name="Picture 9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2" name="Picture 11" descr="OSC 4 sponsor logos + ICSU_on darkback2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SDMS_high_res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</a:t>
            </a:r>
            <a:r>
              <a:rPr lang="en-US" sz="1200" dirty="0" smtClean="0">
                <a:solidFill>
                  <a:srgbClr val="FFFFFF"/>
                </a:solidFill>
              </a:rPr>
              <a:t>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6" name="Picture 5" descr="OSC 4 sponsor logos + ICSU_on darkback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00460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Welcome to the Anthropoce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21" t="-382" r="4488" b="-251"/>
          <a:stretch/>
        </p:blipFill>
        <p:spPr>
          <a:xfrm>
            <a:off x="-55326" y="0"/>
            <a:ext cx="9241227" cy="563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9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705" y="1419204"/>
            <a:ext cx="3733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KATRINA-NEW ORLE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7390" y="3648829"/>
            <a:ext cx="3270683" cy="218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101004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73" y="3648829"/>
            <a:ext cx="3584603" cy="21841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913" y="-18684"/>
            <a:ext cx="9082087" cy="1706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FFFFFF"/>
                </a:solidFill>
                <a:latin typeface="Euphemia UCAS"/>
                <a:cs typeface="Euphemia UCAS"/>
              </a:rPr>
              <a:t>The </a:t>
            </a:r>
            <a:r>
              <a:rPr lang="en-US" sz="2200" b="1" dirty="0" smtClean="0">
                <a:solidFill>
                  <a:srgbClr val="FFFFFF"/>
                </a:solidFill>
                <a:latin typeface="Euphemia UCAS"/>
                <a:cs typeface="Euphemia UCAS"/>
              </a:rPr>
              <a:t>Anthropocene concept </a:t>
            </a:r>
            <a:r>
              <a:rPr lang="en-US" sz="2200" dirty="0" smtClean="0">
                <a:solidFill>
                  <a:srgbClr val="FFFFFF"/>
                </a:solidFill>
                <a:latin typeface="Euphemia UCAS"/>
                <a:cs typeface="Euphemia UCAS"/>
              </a:rPr>
              <a:t>has been in </a:t>
            </a:r>
            <a:r>
              <a:rPr lang="en-US" sz="2200" dirty="0">
                <a:solidFill>
                  <a:srgbClr val="FFFFFF"/>
                </a:solidFill>
                <a:latin typeface="Euphemia UCAS"/>
                <a:cs typeface="Euphemia UCAS"/>
              </a:rPr>
              <a:t>the </a:t>
            </a:r>
            <a:r>
              <a:rPr lang="en-US" sz="2200" dirty="0" smtClean="0">
                <a:solidFill>
                  <a:srgbClr val="FFFFFF"/>
                </a:solidFill>
                <a:latin typeface="Euphemia UCAS"/>
                <a:cs typeface="Euphemia UCAS"/>
              </a:rPr>
              <a:t>science </a:t>
            </a:r>
            <a:r>
              <a:rPr lang="en-US" sz="2200" dirty="0">
                <a:solidFill>
                  <a:srgbClr val="FFFFFF"/>
                </a:solidFill>
                <a:latin typeface="Euphemia UCAS"/>
                <a:cs typeface="Euphemia UCAS"/>
              </a:rPr>
              <a:t>literature for </a:t>
            </a:r>
            <a:r>
              <a:rPr lang="en-US" sz="2200" dirty="0" smtClean="0">
                <a:solidFill>
                  <a:srgbClr val="FFFFFF"/>
                </a:solidFill>
                <a:latin typeface="Euphemia UCAS"/>
                <a:cs typeface="Euphemia UCAS"/>
              </a:rPr>
              <a:t>100+ years under </a:t>
            </a:r>
            <a:r>
              <a:rPr lang="en-US" sz="2200" dirty="0">
                <a:solidFill>
                  <a:srgbClr val="FFFFFF"/>
                </a:solidFill>
                <a:latin typeface="Euphemia UCAS"/>
                <a:cs typeface="Euphemia UCAS"/>
              </a:rPr>
              <a:t>various </a:t>
            </a:r>
            <a:r>
              <a:rPr lang="en-US" sz="2200" dirty="0" smtClean="0">
                <a:solidFill>
                  <a:srgbClr val="FFFFFF"/>
                </a:solidFill>
                <a:latin typeface="Euphemia UCAS"/>
                <a:cs typeface="Euphemia UCAS"/>
              </a:rPr>
              <a:t>guises, and </a:t>
            </a:r>
            <a:r>
              <a:rPr lang="en-US" sz="2200" dirty="0">
                <a:solidFill>
                  <a:srgbClr val="FFFFFF"/>
                </a:solidFill>
                <a:latin typeface="Euphemia UCAS"/>
                <a:cs typeface="Euphemia UCAS"/>
              </a:rPr>
              <a:t>was formally introduced in 2000 by Nobel laureate and former </a:t>
            </a:r>
            <a:r>
              <a:rPr lang="en-US" sz="2200" dirty="0" smtClean="0">
                <a:solidFill>
                  <a:srgbClr val="FFFFFF"/>
                </a:solidFill>
                <a:latin typeface="Euphemia UCAS"/>
                <a:cs typeface="Euphemia UCAS"/>
              </a:rPr>
              <a:t>IGBP VC Paul </a:t>
            </a:r>
            <a:r>
              <a:rPr lang="en-US" sz="2200" dirty="0" err="1" smtClean="0">
                <a:solidFill>
                  <a:srgbClr val="FFFFFF"/>
                </a:solidFill>
                <a:latin typeface="Euphemia UCAS"/>
                <a:cs typeface="Euphemia UCAS"/>
              </a:rPr>
              <a:t>Crutzen</a:t>
            </a:r>
            <a:r>
              <a:rPr lang="en-US" sz="2200" dirty="0" smtClean="0">
                <a:solidFill>
                  <a:srgbClr val="FFFFFF"/>
                </a:solidFill>
                <a:latin typeface="Euphemia UCAS"/>
                <a:cs typeface="Euphemia UCAS"/>
              </a:rPr>
              <a:t> in </a:t>
            </a:r>
            <a:r>
              <a:rPr lang="en-US" sz="2200" dirty="0">
                <a:solidFill>
                  <a:srgbClr val="FFFFFF"/>
                </a:solidFill>
                <a:latin typeface="Euphemia UCAS"/>
                <a:cs typeface="Euphemia UCAS"/>
              </a:rPr>
              <a:t>IGBP’s </a:t>
            </a:r>
            <a:r>
              <a:rPr lang="en-US" sz="2200" i="1" dirty="0" smtClean="0">
                <a:solidFill>
                  <a:srgbClr val="FFFFFF"/>
                </a:solidFill>
                <a:latin typeface="Euphemia UCAS"/>
                <a:cs typeface="Euphemia UCAS"/>
              </a:rPr>
              <a:t>Global Change </a:t>
            </a:r>
            <a:r>
              <a:rPr lang="en-US" sz="2200" dirty="0" smtClean="0">
                <a:solidFill>
                  <a:srgbClr val="FFFFFF"/>
                </a:solidFill>
                <a:latin typeface="Euphemia UCAS"/>
                <a:cs typeface="Euphemia UCAS"/>
              </a:rPr>
              <a:t>magazine.</a:t>
            </a:r>
          </a:p>
        </p:txBody>
      </p:sp>
      <p:pic>
        <p:nvPicPr>
          <p:cNvPr id="15" name="Picture 12" descr="CSDMS_high_res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OSC 4 sponsor logos + ICSU_on darkback2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20302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545889" y="6554169"/>
            <a:ext cx="21989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Syvitski,</a:t>
            </a:r>
            <a:r>
              <a:rPr lang="en-US" sz="1200" dirty="0" smtClean="0">
                <a:solidFill>
                  <a:srgbClr val="FFFFFF"/>
                </a:solidFill>
              </a:rPr>
              <a:t> GEOSS Bonn,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0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6600567" cy="5672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charset="2"/>
              <a:buChar char="v"/>
            </a:pP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2 of 3 people on earth have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heard of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Global Warming –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Gallop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2008</a:t>
            </a:r>
          </a:p>
          <a:p>
            <a:pPr marL="457200" indent="-457200">
              <a:lnSpc>
                <a:spcPct val="110000"/>
              </a:lnSpc>
              <a:buFont typeface="Wingdings" charset="2"/>
              <a:buChar char="v"/>
            </a:pPr>
            <a:endParaRPr lang="en-US" sz="2200" dirty="0" smtClean="0">
              <a:solidFill>
                <a:schemeClr val="accent6">
                  <a:lumMod val="40000"/>
                  <a:lumOff val="60000"/>
                </a:schemeClr>
              </a:solidFill>
              <a:latin typeface="Euphemia UCAS"/>
              <a:cs typeface="Euphemia UCAS"/>
            </a:endParaRPr>
          </a:p>
          <a:p>
            <a:pPr marL="457200" indent="-457200">
              <a:lnSpc>
                <a:spcPct val="110000"/>
              </a:lnSpc>
              <a:buFont typeface="Wingdings" charset="2"/>
              <a:buChar char="v"/>
            </a:pP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Yet the </a:t>
            </a:r>
            <a:r>
              <a:rPr lang="en-US" sz="2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Anthropocene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is a more effective paradigm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to describe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the cumulative impact of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civilization, making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global warming and its consequences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just some of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the ways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in which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humans have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modified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Earth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. </a:t>
            </a:r>
            <a:endParaRPr lang="en-US" sz="2200" dirty="0" smtClean="0">
              <a:solidFill>
                <a:schemeClr val="accent6">
                  <a:lumMod val="40000"/>
                  <a:lumOff val="60000"/>
                </a:schemeClr>
              </a:solidFill>
              <a:latin typeface="Euphemia UCAS"/>
              <a:cs typeface="Euphemia UCAS"/>
            </a:endParaRPr>
          </a:p>
          <a:p>
            <a:pPr marL="457200" indent="-457200">
              <a:lnSpc>
                <a:spcPct val="110000"/>
              </a:lnSpc>
              <a:buFont typeface="Wingdings" charset="2"/>
              <a:buChar char="v"/>
            </a:pPr>
            <a:endParaRPr lang="en-US" sz="2200" dirty="0" smtClean="0">
              <a:solidFill>
                <a:schemeClr val="accent6">
                  <a:lumMod val="40000"/>
                  <a:lumOff val="60000"/>
                </a:schemeClr>
              </a:solidFill>
              <a:latin typeface="Euphemia UCAS"/>
              <a:cs typeface="Euphemia UCAS"/>
            </a:endParaRPr>
          </a:p>
          <a:p>
            <a:pPr marL="457200" indent="-457200">
              <a:lnSpc>
                <a:spcPct val="110000"/>
              </a:lnSpc>
              <a:buFont typeface="Wingdings" charset="2"/>
              <a:buChar char="v"/>
            </a:pP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Narrow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focus on global warming might suggest that we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simply need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to stop emitting greenhouse gases and use renewable energy to abate the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planet’s pressures.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The human footprint is much larger than 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Euphemia UCAS"/>
                <a:cs typeface="Euphemia UCAS"/>
              </a:rPr>
              <a:t>that.</a:t>
            </a:r>
            <a:endParaRPr lang="en-US" sz="2200" dirty="0">
              <a:solidFill>
                <a:schemeClr val="accent6">
                  <a:lumMod val="40000"/>
                  <a:lumOff val="60000"/>
                </a:schemeClr>
              </a:solidFill>
              <a:latin typeface="Euphemia UCAS"/>
              <a:cs typeface="Euphemia UCAS"/>
            </a:endParaRPr>
          </a:p>
        </p:txBody>
      </p:sp>
      <p:pic>
        <p:nvPicPr>
          <p:cNvPr id="6" name="Picture 12" descr="CSDMS_high_r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8" y="6362700"/>
            <a:ext cx="20748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OSC 4 sponsor logos + ICSU_on darkback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220302"/>
            <a:ext cx="1795811" cy="6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545889" y="6554169"/>
            <a:ext cx="21989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Syvitski,</a:t>
            </a:r>
            <a:r>
              <a:rPr lang="en-US" sz="1200" dirty="0" smtClean="0">
                <a:solidFill>
                  <a:srgbClr val="FFFFFF"/>
                </a:solidFill>
              </a:rPr>
              <a:t> GEOSS Bonn, 2012</a:t>
            </a:r>
            <a:endParaRPr lang="en-US" sz="1200" i="1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568" y="3370385"/>
            <a:ext cx="2392326" cy="2970148"/>
          </a:xfrm>
          <a:prstGeom prst="rect">
            <a:avLst/>
          </a:prstGeom>
        </p:spPr>
      </p:pic>
      <p:pic>
        <p:nvPicPr>
          <p:cNvPr id="14" name="Picture 13" descr="images-2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568" y="0"/>
            <a:ext cx="2392326" cy="3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3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212" y="14490"/>
            <a:ext cx="89677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v-SE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phemia UCAS"/>
                <a:cs typeface="Euphemia UCAS"/>
              </a:rPr>
              <a:t>The human </a:t>
            </a:r>
            <a:r>
              <a:rPr lang="en-US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phemia UCAS"/>
                <a:cs typeface="Euphemia UCAS"/>
              </a:rPr>
              <a:t>enterprise</a:t>
            </a:r>
            <a:r>
              <a:rPr lang="sv-SE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phemia UCAS"/>
                <a:cs typeface="Euphemia UCAS"/>
              </a:rPr>
              <a:t> 1750 - </a:t>
            </a:r>
            <a:r>
              <a:rPr lang="sv-SE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uphemia UCAS"/>
                <a:cs typeface="Euphemia UCAS"/>
              </a:rPr>
              <a:t>2000</a:t>
            </a:r>
            <a:r>
              <a:rPr lang="en-US" i="1" spc="50" dirty="0" smtClean="0">
                <a:ln w="11430"/>
                <a:solidFill>
                  <a:srgbClr val="984807"/>
                </a:solidFill>
                <a:latin typeface="Euphemia UCAS"/>
                <a:cs typeface="Euphemia UCAS"/>
              </a:rPr>
              <a:t>: </a:t>
            </a:r>
            <a:r>
              <a:rPr lang="en-US" i="1" dirty="0" smtClean="0">
                <a:solidFill>
                  <a:srgbClr val="984807"/>
                </a:solidFill>
                <a:latin typeface="Euphemia UCAS"/>
                <a:cs typeface="Euphemia UCAS"/>
              </a:rPr>
              <a:t>Steffen </a:t>
            </a:r>
            <a:r>
              <a:rPr lang="en-US" i="1" dirty="0">
                <a:solidFill>
                  <a:srgbClr val="984807"/>
                </a:solidFill>
                <a:latin typeface="Euphemia UCAS"/>
                <a:cs typeface="Euphemia UCAS"/>
              </a:rPr>
              <a:t>et al </a:t>
            </a:r>
            <a:r>
              <a:rPr lang="en-US" i="1" dirty="0" smtClean="0">
                <a:solidFill>
                  <a:srgbClr val="984807"/>
                </a:solidFill>
                <a:latin typeface="Euphemia UCAS"/>
                <a:cs typeface="Euphemia UCAS"/>
              </a:rPr>
              <a:t>2007</a:t>
            </a:r>
            <a:r>
              <a:rPr lang="en-US" dirty="0" smtClean="0">
                <a:solidFill>
                  <a:srgbClr val="984807"/>
                </a:solidFill>
                <a:latin typeface="Euphemia UCAS"/>
                <a:cs typeface="Euphemia UCAS"/>
              </a:rPr>
              <a:t> </a:t>
            </a:r>
          </a:p>
        </p:txBody>
      </p:sp>
      <p:pic>
        <p:nvPicPr>
          <p:cNvPr id="13" name="Picture 12" descr="IGBP_newlogo-right-bl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0778"/>
            <a:ext cx="1922745" cy="67373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85319" y="6581001"/>
            <a:ext cx="1163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Syvitski</a:t>
            </a:r>
            <a:r>
              <a:rPr lang="en-US" sz="1200" dirty="0" smtClean="0"/>
              <a:t>, 2012</a:t>
            </a:r>
            <a:endParaRPr lang="en-US" sz="12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01114" y="689864"/>
            <a:ext cx="8847503" cy="5652993"/>
            <a:chOff x="101114" y="689864"/>
            <a:chExt cx="8847503" cy="56529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114" y="689864"/>
              <a:ext cx="8847503" cy="565299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9691" y="761999"/>
              <a:ext cx="2988926" cy="2536624"/>
            </a:xfrm>
            <a:prstGeom prst="rect">
              <a:avLst/>
            </a:prstGeom>
            <a:solidFill>
              <a:schemeClr val="bg1"/>
            </a:solidFill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 txBox="1">
            <a:spLocks/>
          </p:cNvSpPr>
          <p:nvPr/>
        </p:nvSpPr>
        <p:spPr>
          <a:xfrm>
            <a:off x="1922745" y="6257118"/>
            <a:ext cx="7205662" cy="547706"/>
          </a:xfrm>
          <a:prstGeom prst="rect">
            <a:avLst/>
          </a:prstGeom>
        </p:spPr>
        <p:txBody>
          <a:bodyPr lIns="108000" tIns="46800" rIns="324000"/>
          <a:lstStyle/>
          <a:p>
            <a:pPr algn="r"/>
            <a:r>
              <a:rPr lang="en-US" sz="1600" b="1" dirty="0" smtClean="0">
                <a:solidFill>
                  <a:srgbClr val="000000"/>
                </a:solidFill>
                <a:latin typeface="Calibri" charset="0"/>
              </a:rPr>
              <a:t>The State of the World’s Cities (2001)</a:t>
            </a:r>
          </a:p>
          <a:p>
            <a:pPr algn="r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IGBP synthesis: Global Change and the Earth System, Steffen et al 2004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5082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 smtClean="0">
                <a:ln w="11430"/>
                <a:solidFill>
                  <a:srgbClr val="984807"/>
                </a:solidFill>
                <a:latin typeface="Euphemia UCAS"/>
                <a:cs typeface="Euphemia UCAS"/>
              </a:rPr>
              <a:t>The Great Acceleration began in 1950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11" name="Picture 10" descr="IGBP_newlogo-right-bl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0778"/>
            <a:ext cx="1922745" cy="673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032" y="594651"/>
            <a:ext cx="6130813" cy="5662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/>
        </p:nvSpPr>
        <p:spPr>
          <a:xfrm>
            <a:off x="1918493" y="6308835"/>
            <a:ext cx="7205662" cy="379046"/>
          </a:xfrm>
          <a:prstGeom prst="rect">
            <a:avLst/>
          </a:prstGeom>
        </p:spPr>
        <p:txBody>
          <a:bodyPr lIns="108000" tIns="46800" rIns="324000"/>
          <a:lstStyle/>
          <a:p>
            <a:pPr algn="r"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IGBP synthesis: Global Change and the Earth System, Steffen et al 2004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9844" y="196781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solidFill>
                  <a:srgbClr val="984807"/>
                </a:solidFill>
                <a:latin typeface="Euphemia UCAS"/>
                <a:cs typeface="Euphemia UCAS"/>
              </a:rPr>
              <a:t>The biophysical Earth System Response</a:t>
            </a:r>
            <a:endParaRPr lang="sv-SE" b="1" dirty="0">
              <a:ln w="1905"/>
              <a:solidFill>
                <a:srgbClr val="984807"/>
              </a:solidFill>
              <a:latin typeface="Euphemia UCAS"/>
              <a:cs typeface="Euphemia UCAS"/>
            </a:endParaRPr>
          </a:p>
        </p:txBody>
      </p:sp>
      <p:pic>
        <p:nvPicPr>
          <p:cNvPr id="7" name="Picture 6" descr="IGBP_newlogo-right-bl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0778"/>
            <a:ext cx="1922745" cy="6737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9726" y="765908"/>
            <a:ext cx="9004429" cy="5542927"/>
            <a:chOff x="119726" y="765908"/>
            <a:chExt cx="9004429" cy="55429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726" y="765908"/>
              <a:ext cx="9004429" cy="554292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791308" y="3673231"/>
              <a:ext cx="5148384" cy="25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46" y="969520"/>
            <a:ext cx="8697528" cy="53929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46143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solidFill>
                  <a:srgbClr val="984807"/>
                </a:solidFill>
                <a:latin typeface="Euphemia UCAS"/>
                <a:cs typeface="Euphemia UCAS"/>
              </a:rPr>
              <a:t>Is the Anthropocene then the beginning of a new geological epoch ???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7" name="Picture 6" descr="IGBP_newlogo-right-black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0778"/>
            <a:ext cx="1922745" cy="673730"/>
          </a:xfrm>
          <a:prstGeom prst="rect">
            <a:avLst/>
          </a:prstGeom>
        </p:spPr>
      </p:pic>
      <p:sp>
        <p:nvSpPr>
          <p:cNvPr id="13" name="Footer Placeholder 4"/>
          <p:cNvSpPr txBox="1">
            <a:spLocks/>
          </p:cNvSpPr>
          <p:nvPr/>
        </p:nvSpPr>
        <p:spPr>
          <a:xfrm>
            <a:off x="1918493" y="6427463"/>
            <a:ext cx="7205662" cy="379046"/>
          </a:xfrm>
          <a:prstGeom prst="rect">
            <a:avLst/>
          </a:prstGeom>
        </p:spPr>
        <p:txBody>
          <a:bodyPr lIns="108000" tIns="46800" rIns="324000"/>
          <a:lstStyle/>
          <a:p>
            <a:pPr algn="r"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IGBP synthesis: Global Change and the Earth System, Steffen et al 2004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35258</TotalTime>
  <Words>1134</Words>
  <Application>Microsoft Macintosh PowerPoint</Application>
  <PresentationFormat>On-screen Show (4:3)</PresentationFormat>
  <Paragraphs>199</Paragraphs>
  <Slides>32</Slides>
  <Notes>26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Custom Design</vt:lpstr>
      <vt:lpstr>Observing the Anthropocene   — The Geology of Humanity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Biodiversity in the 21st century</vt:lpstr>
      <vt:lpstr>PowerPoint Presentation</vt:lpstr>
      <vt:lpstr>PowerPoint Presentation</vt:lpstr>
      <vt:lpstr>PowerPoint Presentation</vt:lpstr>
      <vt:lpstr>PowerPoint Presentation</vt:lpstr>
    </vt:vector>
  </TitlesOfParts>
  <Company>IGBP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Owen Gaffney</dc:creator>
  <cp:lastModifiedBy>James Syvitski</cp:lastModifiedBy>
  <cp:revision>541</cp:revision>
  <cp:lastPrinted>2010-10-05T08:05:34Z</cp:lastPrinted>
  <dcterms:created xsi:type="dcterms:W3CDTF">2011-04-07T20:46:06Z</dcterms:created>
  <dcterms:modified xsi:type="dcterms:W3CDTF">2012-08-27T15:45:26Z</dcterms:modified>
</cp:coreProperties>
</file>